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4" r:id="rId38"/>
    <p:sldId id="291" r:id="rId39"/>
    <p:sldId id="292"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38" autoAdjust="0"/>
  </p:normalViewPr>
  <p:slideViewPr>
    <p:cSldViewPr snapToGrid="0">
      <p:cViewPr varScale="1">
        <p:scale>
          <a:sx n="114" d="100"/>
          <a:sy n="114" d="100"/>
        </p:scale>
        <p:origin x="1524" y="9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CA" dirty="0"/>
              <a:t>This lecture provides you with the details on how a lot of the ML algorithms work.</a:t>
            </a:r>
          </a:p>
          <a:p>
            <a:pPr marL="171450" lvl="0" indent="-171450" algn="l" rtl="0">
              <a:spcBef>
                <a:spcPts val="0"/>
              </a:spcBef>
              <a:spcAft>
                <a:spcPts val="0"/>
              </a:spcAft>
            </a:pPr>
            <a:r>
              <a:rPr lang="en-CA" dirty="0"/>
              <a:t>They usually want to optimize something: Minimize loss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9dc49643a0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9dc49643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dc49643a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9dc49643a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9dc49643a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9dc49643a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9dc49643a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9dc49643a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9dc49643a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9dc49643a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9dc49643a0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9dc49643a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9dc49643a0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9dc49643a0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dc49643a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9dc49643a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dc49643a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dc49643a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dc49643a0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dc49643a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Stochastic means random. Stochastic gradient descent gets its name from randomly picking a data point for each update.</a:t>
            </a:r>
            <a:endParaRPr/>
          </a:p>
        </p:txBody>
      </p:sp>
    </p:spTree>
    <p:extLst>
      <p:ext uri="{BB962C8B-B14F-4D97-AF65-F5344CB8AC3E}">
        <p14:creationId xmlns:p14="http://schemas.microsoft.com/office/powerpoint/2010/main" val="4187266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96cbaa91e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96cbaa91e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9dc49643a0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9dc49643a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b415bb8cf7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b415bb8cf7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9dc49643a0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9dc49643a0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9dc49643a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dc49643a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9dc49643a0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9dc49643a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9dc49643a0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9dc49643a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9dc49643a0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9dc49643a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dc49643a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9dc49643a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dc49643a0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dc49643a0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You will cover overfitting in more detail tomorrow</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9dc49643a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9dc49643a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9dc49643a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9dc49643a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9dc49643a0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9dc49643a0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dc49643a0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dc49643a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9dc49643a0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9dc49643a0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9dc49643a0_0_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9dc49643a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dc49643a0_0_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dc49643a0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b9bd14fc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b9bd14fc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Since encourages weights to actually get set to 0, can be used for feature selection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9b9bd14fc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9b9bd14fc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9b9bd14fc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9b9bd14fc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Left image:</a:t>
            </a:r>
          </a:p>
          <a:p>
            <a:pPr marL="171450" lvl="0" indent="-171450" algn="l" rtl="0">
              <a:spcBef>
                <a:spcPts val="0"/>
              </a:spcBef>
              <a:spcAft>
                <a:spcPts val="0"/>
              </a:spcAft>
            </a:pPr>
            <a:r>
              <a:rPr lang="en-CA" dirty="0"/>
              <a:t>Normal linear regression vs lasso/ridge.</a:t>
            </a:r>
          </a:p>
          <a:p>
            <a:pPr marL="171450" lvl="0" indent="-171450" algn="l" rtl="0">
              <a:spcBef>
                <a:spcPts val="0"/>
              </a:spcBef>
              <a:spcAft>
                <a:spcPts val="0"/>
              </a:spcAft>
            </a:pPr>
            <a:r>
              <a:rPr lang="en-CA" dirty="0"/>
              <a:t>Remember they haven’t been introduced to the concept of training/testing sets yet.</a:t>
            </a:r>
          </a:p>
          <a:p>
            <a:pPr marL="171450" lvl="0" indent="-171450" algn="l" rtl="0">
              <a:spcBef>
                <a:spcPts val="0"/>
              </a:spcBef>
              <a:spcAft>
                <a:spcPts val="0"/>
              </a:spcAft>
            </a:pPr>
            <a:endParaRPr lang="en-CA" dirty="0"/>
          </a:p>
          <a:p>
            <a:pPr marL="0" lvl="0" indent="0" algn="l" rtl="0">
              <a:spcBef>
                <a:spcPts val="0"/>
              </a:spcBef>
              <a:spcAft>
                <a:spcPts val="0"/>
              </a:spcAft>
              <a:buNone/>
            </a:pPr>
            <a:r>
              <a:rPr lang="en-CA" dirty="0"/>
              <a:t>Right image:</a:t>
            </a:r>
          </a:p>
          <a:p>
            <a:pPr marL="171450" lvl="0" indent="-171450" algn="l" rtl="0">
              <a:spcBef>
                <a:spcPts val="0"/>
              </a:spcBef>
              <a:spcAft>
                <a:spcPts val="0"/>
              </a:spcAft>
            </a:pPr>
            <a:r>
              <a:rPr lang="en-CA" dirty="0"/>
              <a:t>Normal polynomial regression vs with some regularization (exaggerated).</a:t>
            </a:r>
          </a:p>
          <a:p>
            <a:pPr marL="171450" lvl="0" indent="-171450" algn="l" rtl="0">
              <a:spcBef>
                <a:spcPts val="0"/>
              </a:spcBef>
              <a:spcAft>
                <a:spcPts val="0"/>
              </a:spcAft>
            </a:pPr>
            <a:endParaRPr lang="en-CA" dirty="0"/>
          </a:p>
          <a:p>
            <a:pPr marL="171450" lvl="0" indent="-171450" algn="l" rtl="0">
              <a:spcBef>
                <a:spcPts val="0"/>
              </a:spcBef>
              <a:spcAft>
                <a:spcPts val="0"/>
              </a:spcAft>
            </a:pPr>
            <a:endParaRPr dirty="0"/>
          </a:p>
        </p:txBody>
      </p:sp>
    </p:spTree>
    <p:extLst>
      <p:ext uri="{BB962C8B-B14F-4D97-AF65-F5344CB8AC3E}">
        <p14:creationId xmlns:p14="http://schemas.microsoft.com/office/powerpoint/2010/main" val="2905659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9b9bd14fc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9b9bd14fc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9b9bd14fc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9b9bd14fc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b9bd14fc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b9bd14fc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Amazon model looked at resumes to make hiring decisions.</a:t>
            </a:r>
          </a:p>
          <a:p>
            <a:pPr marL="914400" lvl="1" indent="-298450" algn="l" rtl="0">
              <a:spcBef>
                <a:spcPts val="0"/>
              </a:spcBef>
              <a:spcAft>
                <a:spcPts val="0"/>
              </a:spcAft>
              <a:buSzPts val="1100"/>
              <a:buChar char="-"/>
            </a:pPr>
            <a:r>
              <a:rPr lang="en" dirty="0"/>
              <a:t>Classification task: Hire or not hire</a:t>
            </a:r>
          </a:p>
          <a:p>
            <a:pPr marL="914400" lvl="1" indent="-298450" algn="l" rtl="0">
              <a:spcBef>
                <a:spcPts val="0"/>
              </a:spcBef>
              <a:spcAft>
                <a:spcPts val="0"/>
              </a:spcAft>
              <a:buSzPts val="1100"/>
              <a:buChar char="-"/>
            </a:pPr>
            <a:r>
              <a:rPr lang="en" dirty="0"/>
              <a:t>Data was sexist: for candidates with similar qualifications, hiring managers were more likely to hire males.</a:t>
            </a:r>
            <a:endParaRPr dirty="0"/>
          </a:p>
          <a:p>
            <a:pPr marL="457200" lvl="0" indent="-298450" algn="l" rtl="0">
              <a:spcBef>
                <a:spcPts val="0"/>
              </a:spcBef>
              <a:spcAft>
                <a:spcPts val="0"/>
              </a:spcAft>
              <a:buSzPts val="1100"/>
              <a:buChar char="-"/>
            </a:pPr>
            <a:r>
              <a:rPr lang="en" dirty="0"/>
              <a:t>COMPAS looked at survey responses to evaluate risk of repeating a crime, and judges used it to inform sentencing decisions.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dirty="0"/>
              <a:t>Classification task: Will or will not commit a crime.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dirty="0"/>
              <a:t>COMPAS has been being used by judges to help them make their decisions since 2016. Algorithms can have serious consequences.</a:t>
            </a:r>
          </a:p>
          <a:p>
            <a:pPr marL="457200" lvl="0" indent="-298450" algn="l" rtl="0">
              <a:spcBef>
                <a:spcPts val="0"/>
              </a:spcBef>
              <a:spcAft>
                <a:spcPts val="0"/>
              </a:spcAft>
              <a:buSzPts val="1100"/>
              <a:buChar char="-"/>
            </a:pPr>
            <a:endParaRPr dirty="0"/>
          </a:p>
          <a:p>
            <a:pPr marL="457200" lvl="0" indent="-298450" algn="l" rtl="0">
              <a:spcBef>
                <a:spcPts val="0"/>
              </a:spcBef>
              <a:spcAft>
                <a:spcPts val="0"/>
              </a:spcAft>
              <a:buSzPts val="1100"/>
              <a:buChar char="-"/>
            </a:pPr>
            <a:r>
              <a:rPr lang="en" dirty="0"/>
              <a:t>In both cases, algorithms were designed specifically </a:t>
            </a:r>
            <a:r>
              <a:rPr lang="en" i="1" dirty="0"/>
              <a:t>not</a:t>
            </a:r>
            <a:r>
              <a:rPr lang="en" dirty="0"/>
              <a:t> not be biased. Resumes didn’t specify gender, surveys didn’t ask about race. Other variables were correlated with these features.</a:t>
            </a:r>
            <a:endParaRPr dirty="0"/>
          </a:p>
          <a:p>
            <a:pPr marL="914400" lvl="1" indent="-298450" algn="l" rtl="0">
              <a:spcBef>
                <a:spcPts val="0"/>
              </a:spcBef>
              <a:spcAft>
                <a:spcPts val="0"/>
              </a:spcAft>
              <a:buSzPts val="1100"/>
              <a:buChar char="-"/>
            </a:pPr>
            <a:r>
              <a:rPr lang="en" dirty="0"/>
              <a:t>In surveys, easy to see how survey questions could be correlated with race (e.g. where you grew up).</a:t>
            </a:r>
          </a:p>
          <a:p>
            <a:pPr marL="914400" lvl="1" indent="-298450" algn="l" rtl="0">
              <a:spcBef>
                <a:spcPts val="0"/>
              </a:spcBef>
              <a:spcAft>
                <a:spcPts val="0"/>
              </a:spcAft>
              <a:buSzPts val="1100"/>
              <a:buChar char="-"/>
            </a:pPr>
            <a:r>
              <a:rPr lang="en" dirty="0"/>
              <a:t>In resumes, where do you think the bias came from? Language. Men used more masculin terms such as “executed” and “captured”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9dc49643a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9dc49643a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Finding parameters (e.g. weights in a linear regression model) that minimize some cost function. If cost function is the mean squared error between your model’s predictions and the true values, then this is what we are trying to minimize using optimization techniques.</a:t>
            </a:r>
            <a:endParaRPr dirty="0"/>
          </a:p>
          <a:p>
            <a:pPr marL="457200" lvl="0" indent="-298450" algn="l" rtl="0">
              <a:spcBef>
                <a:spcPts val="0"/>
              </a:spcBef>
              <a:spcAft>
                <a:spcPts val="0"/>
              </a:spcAft>
              <a:buSzPts val="1100"/>
              <a:buChar char="-"/>
            </a:pPr>
            <a:r>
              <a:rPr lang="en" dirty="0"/>
              <a:t>Will talk about one optimization technique which is the most popular and underlies how learning is done in most machine learning models: gradient descent.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210d2ec8b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210d2ec8b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210d2ec8b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210d2ec8b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b415bb8cf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b415bb8cf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210d2ec8b5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210d2ec8b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lnSpc>
                <a:spcPct val="150000"/>
              </a:lnSpc>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50000"/>
              </a:lnSpc>
              <a:spcBef>
                <a:spcPts val="0"/>
              </a:spcBef>
              <a:spcAft>
                <a:spcPts val="0"/>
              </a:spcAft>
              <a:buSzPts val="1800"/>
              <a:buChar char="●"/>
              <a:defRPr sz="1800"/>
            </a:lvl1pPr>
            <a:lvl2pPr marL="914400" lvl="1" indent="-317500">
              <a:lnSpc>
                <a:spcPct val="115000"/>
              </a:lnSpc>
              <a:spcBef>
                <a:spcPts val="1600"/>
              </a:spcBef>
              <a:spcAft>
                <a:spcPts val="0"/>
              </a:spcAft>
              <a:buSzPts val="1400"/>
              <a:buChar char="○"/>
              <a:defRPr/>
            </a:lvl2pPr>
            <a:lvl3pPr marL="1371600" lvl="2" indent="-317500">
              <a:lnSpc>
                <a:spcPct val="115000"/>
              </a:lnSpc>
              <a:spcBef>
                <a:spcPts val="1600"/>
              </a:spcBef>
              <a:spcAft>
                <a:spcPts val="0"/>
              </a:spcAft>
              <a:buSzPts val="1400"/>
              <a:buChar char="■"/>
              <a:defRPr/>
            </a:lvl3pPr>
            <a:lvl4pPr marL="1828800" lvl="3" indent="-317500">
              <a:lnSpc>
                <a:spcPct val="115000"/>
              </a:lnSpc>
              <a:spcBef>
                <a:spcPts val="1600"/>
              </a:spcBef>
              <a:spcAft>
                <a:spcPts val="0"/>
              </a:spcAft>
              <a:buSzPts val="1400"/>
              <a:buChar char="●"/>
              <a:defRPr/>
            </a:lvl4pPr>
            <a:lvl5pPr marL="2286000" lvl="4" indent="-317500">
              <a:lnSpc>
                <a:spcPct val="115000"/>
              </a:lnSpc>
              <a:spcBef>
                <a:spcPts val="1600"/>
              </a:spcBef>
              <a:spcAft>
                <a:spcPts val="0"/>
              </a:spcAft>
              <a:buSzPts val="1400"/>
              <a:buChar char="○"/>
              <a:defRPr/>
            </a:lvl5pPr>
            <a:lvl6pPr marL="2743200" lvl="5" indent="-317500">
              <a:lnSpc>
                <a:spcPct val="115000"/>
              </a:lnSpc>
              <a:spcBef>
                <a:spcPts val="1600"/>
              </a:spcBef>
              <a:spcAft>
                <a:spcPts val="0"/>
              </a:spcAft>
              <a:buSzPts val="1400"/>
              <a:buChar char="■"/>
              <a:defRPr/>
            </a:lvl6pPr>
            <a:lvl7pPr marL="3200400" lvl="6" indent="-317500">
              <a:lnSpc>
                <a:spcPct val="115000"/>
              </a:lnSpc>
              <a:spcBef>
                <a:spcPts val="1600"/>
              </a:spcBef>
              <a:spcAft>
                <a:spcPts val="0"/>
              </a:spcAft>
              <a:buSzPts val="1400"/>
              <a:buChar char="●"/>
              <a:defRPr/>
            </a:lvl7pPr>
            <a:lvl8pPr marL="3657600" lvl="7" indent="-317500">
              <a:lnSpc>
                <a:spcPct val="115000"/>
              </a:lnSpc>
              <a:spcBef>
                <a:spcPts val="1600"/>
              </a:spcBef>
              <a:spcAft>
                <a:spcPts val="0"/>
              </a:spcAft>
              <a:buSzPts val="1400"/>
              <a:buChar char="○"/>
              <a:defRPr/>
            </a:lvl8pPr>
            <a:lvl9pPr marL="4114800" lvl="8" indent="-317500">
              <a:lnSpc>
                <a:spcPct val="115000"/>
              </a:lnSpc>
              <a:spcBef>
                <a:spcPts val="1600"/>
              </a:spcBef>
              <a:spcAft>
                <a:spcPts val="1600"/>
              </a:spcAft>
              <a:buSzPts val="1400"/>
              <a:buChar cha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9.png"/><Relationship Id="rId7" Type="http://schemas.openxmlformats.org/officeDocument/2006/relationships/image" Target="../media/image17.gi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gif"/><Relationship Id="rId11" Type="http://schemas.openxmlformats.org/officeDocument/2006/relationships/image" Target="../media/image21.gif"/><Relationship Id="rId5" Type="http://schemas.openxmlformats.org/officeDocument/2006/relationships/image" Target="../media/image7.gif"/><Relationship Id="rId10" Type="http://schemas.openxmlformats.org/officeDocument/2006/relationships/image" Target="../media/image20.gif"/><Relationship Id="rId4" Type="http://schemas.openxmlformats.org/officeDocument/2006/relationships/image" Target="../media/image6.gif"/><Relationship Id="rId9" Type="http://schemas.openxmlformats.org/officeDocument/2006/relationships/image" Target="../media/image19.gi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gif"/><Relationship Id="rId5" Type="http://schemas.openxmlformats.org/officeDocument/2006/relationships/image" Target="../media/image8.gif"/><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8.gif"/></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www.reuters.com/article/us-amazon-com-jobs-automation-insight-idUSKCN1MK08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mcgilldaily.com/2018/09/is-ai-racis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gif"/><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gif"/><Relationship Id="rId7"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gif"/><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3.png"/><Relationship Id="rId7"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8.gif"/><Relationship Id="rId5" Type="http://schemas.openxmlformats.org/officeDocument/2006/relationships/image" Target="../media/image7.gif"/><Relationship Id="rId4" Type="http://schemas.openxmlformats.org/officeDocument/2006/relationships/image" Target="../media/image6.gif"/><Relationship Id="rId9"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W06D3</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Optimization</a:t>
            </a:r>
            <a:endParaRPr dirty="0"/>
          </a:p>
        </p:txBody>
      </p:sp>
      <p:sp>
        <p:nvSpPr>
          <p:cNvPr id="56" name="Google Shape;56;p13"/>
          <p:cNvSpPr txBox="1"/>
          <p:nvPr/>
        </p:nvSpPr>
        <p:spPr>
          <a:xfrm>
            <a:off x="1881750" y="4401825"/>
            <a:ext cx="5380500" cy="5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Instructor: Jeremy Eng</a:t>
            </a:r>
          </a:p>
          <a:p>
            <a:pPr marL="0" lvl="0" indent="0" algn="ctr" rtl="0">
              <a:spcBef>
                <a:spcPts val="0"/>
              </a:spcBef>
              <a:spcAft>
                <a:spcPts val="0"/>
              </a:spcAft>
              <a:buNone/>
            </a:pPr>
            <a:r>
              <a:rPr lang="en" dirty="0"/>
              <a:t>Slides: Eric Elmoznino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311700" y="445025"/>
            <a:ext cx="638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Making the gradient = 0</a:t>
            </a:r>
            <a:endParaRPr/>
          </a:p>
        </p:txBody>
      </p:sp>
      <p:grpSp>
        <p:nvGrpSpPr>
          <p:cNvPr id="153" name="Google Shape;153;p22"/>
          <p:cNvGrpSpPr/>
          <p:nvPr/>
        </p:nvGrpSpPr>
        <p:grpSpPr>
          <a:xfrm>
            <a:off x="305300" y="1724449"/>
            <a:ext cx="4279029" cy="3204975"/>
            <a:chOff x="305300" y="1800649"/>
            <a:chExt cx="4279029" cy="3204975"/>
          </a:xfrm>
        </p:grpSpPr>
        <p:pic>
          <p:nvPicPr>
            <p:cNvPr id="154" name="Google Shape;154;p22"/>
            <p:cNvPicPr preferRelativeResize="0"/>
            <p:nvPr/>
          </p:nvPicPr>
          <p:blipFill>
            <a:blip r:embed="rId3">
              <a:alphaModFix/>
            </a:blip>
            <a:stretch>
              <a:fillRect/>
            </a:stretch>
          </p:blipFill>
          <p:spPr>
            <a:xfrm>
              <a:off x="305300" y="1800649"/>
              <a:ext cx="4279029" cy="3204975"/>
            </a:xfrm>
            <a:prstGeom prst="rect">
              <a:avLst/>
            </a:prstGeom>
            <a:noFill/>
            <a:ln>
              <a:noFill/>
            </a:ln>
          </p:spPr>
        </p:pic>
        <p:sp>
          <p:nvSpPr>
            <p:cNvPr id="155" name="Google Shape;155;p22"/>
            <p:cNvSpPr/>
            <p:nvPr/>
          </p:nvSpPr>
          <p:spPr>
            <a:xfrm>
              <a:off x="683850" y="2014450"/>
              <a:ext cx="1018500" cy="23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6" name="Google Shape;156;p22" descr="w_1"/>
          <p:cNvPicPr preferRelativeResize="0"/>
          <p:nvPr/>
        </p:nvPicPr>
        <p:blipFill>
          <a:blip r:embed="rId4">
            <a:alphaModFix/>
          </a:blip>
          <a:stretch>
            <a:fillRect/>
          </a:stretch>
        </p:blipFill>
        <p:spPr>
          <a:xfrm>
            <a:off x="3503525" y="4438075"/>
            <a:ext cx="407400" cy="258550"/>
          </a:xfrm>
          <a:prstGeom prst="rect">
            <a:avLst/>
          </a:prstGeom>
          <a:noFill/>
          <a:ln>
            <a:noFill/>
          </a:ln>
        </p:spPr>
      </p:pic>
      <p:pic>
        <p:nvPicPr>
          <p:cNvPr id="157" name="Google Shape;157;p22" descr="w_2"/>
          <p:cNvPicPr preferRelativeResize="0"/>
          <p:nvPr/>
        </p:nvPicPr>
        <p:blipFill>
          <a:blip r:embed="rId5">
            <a:alphaModFix/>
          </a:blip>
          <a:stretch>
            <a:fillRect/>
          </a:stretch>
        </p:blipFill>
        <p:spPr>
          <a:xfrm>
            <a:off x="862300" y="4332400"/>
            <a:ext cx="415247" cy="258550"/>
          </a:xfrm>
          <a:prstGeom prst="rect">
            <a:avLst/>
          </a:prstGeom>
          <a:noFill/>
          <a:ln>
            <a:noFill/>
          </a:ln>
        </p:spPr>
      </p:pic>
      <p:pic>
        <p:nvPicPr>
          <p:cNvPr id="158" name="Google Shape;158;p22" descr="\mathcal{L}(\mathbf{X}, \mathbf{y}, \mathbf{w})"/>
          <p:cNvPicPr preferRelativeResize="0"/>
          <p:nvPr/>
        </p:nvPicPr>
        <p:blipFill>
          <a:blip r:embed="rId6">
            <a:alphaModFix/>
          </a:blip>
          <a:stretch>
            <a:fillRect/>
          </a:stretch>
        </p:blipFill>
        <p:spPr>
          <a:xfrm>
            <a:off x="497375" y="1953050"/>
            <a:ext cx="1143586" cy="258550"/>
          </a:xfrm>
          <a:prstGeom prst="rect">
            <a:avLst/>
          </a:prstGeom>
          <a:noFill/>
          <a:ln>
            <a:noFill/>
          </a:ln>
        </p:spPr>
      </p:pic>
      <p:cxnSp>
        <p:nvCxnSpPr>
          <p:cNvPr id="159" name="Google Shape;159;p22"/>
          <p:cNvCxnSpPr>
            <a:stCxn id="160" idx="1"/>
          </p:cNvCxnSpPr>
          <p:nvPr/>
        </p:nvCxnSpPr>
        <p:spPr>
          <a:xfrm flipH="1">
            <a:off x="2546325" y="1768625"/>
            <a:ext cx="1927800" cy="2290800"/>
          </a:xfrm>
          <a:prstGeom prst="straightConnector1">
            <a:avLst/>
          </a:prstGeom>
          <a:noFill/>
          <a:ln w="38100" cap="flat" cmpd="sng">
            <a:solidFill>
              <a:srgbClr val="000000"/>
            </a:solidFill>
            <a:prstDash val="solid"/>
            <a:round/>
            <a:headEnd type="none" w="med" len="med"/>
            <a:tailEnd type="triangle" w="med" len="med"/>
          </a:ln>
        </p:spPr>
      </p:cxnSp>
      <p:pic>
        <p:nvPicPr>
          <p:cNvPr id="161" name="Google Shape;161;p22" descr="\rightarrow \text{Optimal weight vector $\mathbf{\hat{w}}$} "/>
          <p:cNvPicPr preferRelativeResize="0"/>
          <p:nvPr/>
        </p:nvPicPr>
        <p:blipFill>
          <a:blip r:embed="rId7">
            <a:alphaModFix/>
          </a:blip>
          <a:stretch>
            <a:fillRect/>
          </a:stretch>
        </p:blipFill>
        <p:spPr>
          <a:xfrm>
            <a:off x="4626525" y="2064325"/>
            <a:ext cx="2931925" cy="226675"/>
          </a:xfrm>
          <a:prstGeom prst="rect">
            <a:avLst/>
          </a:prstGeom>
          <a:noFill/>
          <a:ln>
            <a:noFill/>
          </a:ln>
        </p:spPr>
      </p:pic>
      <p:sp>
        <p:nvSpPr>
          <p:cNvPr id="160" name="Google Shape;160;p22"/>
          <p:cNvSpPr txBox="1"/>
          <p:nvPr/>
        </p:nvSpPr>
        <p:spPr>
          <a:xfrm>
            <a:off x="4474125" y="1545425"/>
            <a:ext cx="33975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Lowest loss (best performance)</a:t>
            </a:r>
            <a:endParaRPr sz="1800"/>
          </a:p>
        </p:txBody>
      </p:sp>
      <p:pic>
        <p:nvPicPr>
          <p:cNvPr id="162" name="Google Shape;162;p22" descr="\rightarrow \text{Occurs when $\mathcal{L}$ is flat}"/>
          <p:cNvPicPr preferRelativeResize="0"/>
          <p:nvPr/>
        </p:nvPicPr>
        <p:blipFill>
          <a:blip r:embed="rId8">
            <a:alphaModFix/>
          </a:blip>
          <a:stretch>
            <a:fillRect/>
          </a:stretch>
        </p:blipFill>
        <p:spPr>
          <a:xfrm>
            <a:off x="4626525" y="2434600"/>
            <a:ext cx="2632850" cy="182275"/>
          </a:xfrm>
          <a:prstGeom prst="rect">
            <a:avLst/>
          </a:prstGeom>
          <a:noFill/>
          <a:ln>
            <a:noFill/>
          </a:ln>
        </p:spPr>
      </p:pic>
      <p:pic>
        <p:nvPicPr>
          <p:cNvPr id="163" name="Google Shape;163;p22" descr="\rightarrow \text{$\mathcal{L}$ is flat when $\frac{\partial}{\partial \mathbf{w}} \mathcal{L}(\mathbf{X}, \mathbf{y}, \mathbf{w}) = 0$}"/>
          <p:cNvPicPr preferRelativeResize="0"/>
          <p:nvPr/>
        </p:nvPicPr>
        <p:blipFill>
          <a:blip r:embed="rId9">
            <a:alphaModFix/>
          </a:blip>
          <a:stretch>
            <a:fillRect/>
          </a:stretch>
        </p:blipFill>
        <p:spPr>
          <a:xfrm>
            <a:off x="4626525" y="2739400"/>
            <a:ext cx="3819655" cy="518150"/>
          </a:xfrm>
          <a:prstGeom prst="rect">
            <a:avLst/>
          </a:prstGeom>
          <a:noFill/>
          <a:ln>
            <a:noFill/>
          </a:ln>
        </p:spPr>
      </p:pic>
      <p:grpSp>
        <p:nvGrpSpPr>
          <p:cNvPr id="164" name="Google Shape;164;p22"/>
          <p:cNvGrpSpPr/>
          <p:nvPr/>
        </p:nvGrpSpPr>
        <p:grpSpPr>
          <a:xfrm>
            <a:off x="5173450" y="3624125"/>
            <a:ext cx="2779500" cy="1121225"/>
            <a:chOff x="5173450" y="3624125"/>
            <a:chExt cx="2779500" cy="1121225"/>
          </a:xfrm>
        </p:grpSpPr>
        <p:pic>
          <p:nvPicPr>
            <p:cNvPr id="165" name="Google Shape;165;p22" descr="\mathbf{\hat{w}}"/>
            <p:cNvPicPr preferRelativeResize="0"/>
            <p:nvPr/>
          </p:nvPicPr>
          <p:blipFill>
            <a:blip r:embed="rId10">
              <a:alphaModFix/>
            </a:blip>
            <a:stretch>
              <a:fillRect/>
            </a:stretch>
          </p:blipFill>
          <p:spPr>
            <a:xfrm>
              <a:off x="6647688" y="3752088"/>
              <a:ext cx="199765" cy="182275"/>
            </a:xfrm>
            <a:prstGeom prst="rect">
              <a:avLst/>
            </a:prstGeom>
            <a:noFill/>
            <a:ln>
              <a:noFill/>
            </a:ln>
          </p:spPr>
        </p:pic>
        <p:grpSp>
          <p:nvGrpSpPr>
            <p:cNvPr id="166" name="Google Shape;166;p22"/>
            <p:cNvGrpSpPr/>
            <p:nvPr/>
          </p:nvGrpSpPr>
          <p:grpSpPr>
            <a:xfrm>
              <a:off x="5173450" y="3624125"/>
              <a:ext cx="2779500" cy="1121225"/>
              <a:chOff x="5173450" y="3624125"/>
              <a:chExt cx="2779500" cy="1121225"/>
            </a:xfrm>
          </p:grpSpPr>
          <p:sp>
            <p:nvSpPr>
              <p:cNvPr id="167" name="Google Shape;167;p22"/>
              <p:cNvSpPr txBox="1"/>
              <p:nvPr/>
            </p:nvSpPr>
            <p:spPr>
              <a:xfrm>
                <a:off x="5173450" y="3624125"/>
                <a:ext cx="2779500" cy="6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Just solve for   , right!?</a:t>
                </a:r>
                <a:br>
                  <a:rPr lang="en" sz="1800"/>
                </a:br>
                <a:r>
                  <a:rPr lang="en" sz="1800"/>
                  <a:t>For linear regression:</a:t>
                </a:r>
                <a:endParaRPr sz="1800"/>
              </a:p>
            </p:txBody>
          </p:sp>
          <p:pic>
            <p:nvPicPr>
              <p:cNvPr id="168" name="Google Shape;168;p22" descr="\mathbf{\hat{w}} = (\mathbf{X}^T \mathbf{X})^{-1}\mathbf{X}^T \mathbf{y}"/>
              <p:cNvPicPr preferRelativeResize="0"/>
              <p:nvPr/>
            </p:nvPicPr>
            <p:blipFill>
              <a:blip r:embed="rId11">
                <a:alphaModFix/>
              </a:blip>
              <a:stretch>
                <a:fillRect/>
              </a:stretch>
            </p:blipFill>
            <p:spPr>
              <a:xfrm>
                <a:off x="5478250" y="4398625"/>
                <a:ext cx="2291649" cy="346725"/>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Making the gradient = 0</a:t>
            </a:r>
            <a:endParaRPr/>
          </a:p>
        </p:txBody>
      </p:sp>
      <p:sp>
        <p:nvSpPr>
          <p:cNvPr id="174" name="Google Shape;174;p23"/>
          <p:cNvSpPr txBox="1">
            <a:spLocks noGrp="1"/>
          </p:cNvSpPr>
          <p:nvPr>
            <p:ph type="body" idx="1"/>
          </p:nvPr>
        </p:nvSpPr>
        <p:spPr>
          <a:xfrm>
            <a:off x="311700" y="1152475"/>
            <a:ext cx="8520600" cy="1815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Sometimes, we can’t solve for the </a:t>
            </a:r>
            <a:r>
              <a:rPr lang="en" b="1"/>
              <a:t>w</a:t>
            </a:r>
            <a:r>
              <a:rPr lang="en"/>
              <a:t> that makes the derivative (gradient) of the loss function 0 (e.g. deep neural network)</a:t>
            </a:r>
            <a:endParaRPr/>
          </a:p>
          <a:p>
            <a:pPr marL="457200" lvl="0" indent="-342900" algn="l" rtl="0">
              <a:spcBef>
                <a:spcPts val="0"/>
              </a:spcBef>
              <a:spcAft>
                <a:spcPts val="0"/>
              </a:spcAft>
              <a:buSzPts val="1800"/>
              <a:buChar char="-"/>
            </a:pPr>
            <a:r>
              <a:rPr lang="en"/>
              <a:t>Other times, there are multiple solutions where the gradient will be zero and the loss function is in a valley (i.e. loss function is not </a:t>
            </a:r>
            <a:r>
              <a:rPr lang="en" i="1"/>
              <a:t>convex</a:t>
            </a:r>
            <a:r>
              <a:rPr lang="en"/>
              <a:t>)</a:t>
            </a:r>
            <a:endParaRPr/>
          </a:p>
        </p:txBody>
      </p:sp>
      <p:pic>
        <p:nvPicPr>
          <p:cNvPr id="175" name="Google Shape;175;p23"/>
          <p:cNvPicPr preferRelativeResize="0"/>
          <p:nvPr/>
        </p:nvPicPr>
        <p:blipFill>
          <a:blip r:embed="rId3">
            <a:alphaModFix/>
          </a:blip>
          <a:stretch>
            <a:fillRect/>
          </a:stretch>
        </p:blipFill>
        <p:spPr>
          <a:xfrm>
            <a:off x="5311725" y="2978950"/>
            <a:ext cx="2710674" cy="2033000"/>
          </a:xfrm>
          <a:prstGeom prst="rect">
            <a:avLst/>
          </a:prstGeom>
          <a:noFill/>
          <a:ln>
            <a:noFill/>
          </a:ln>
        </p:spPr>
      </p:pic>
      <p:pic>
        <p:nvPicPr>
          <p:cNvPr id="176" name="Google Shape;176;p23"/>
          <p:cNvPicPr preferRelativeResize="0"/>
          <p:nvPr/>
        </p:nvPicPr>
        <p:blipFill>
          <a:blip r:embed="rId4">
            <a:alphaModFix/>
          </a:blip>
          <a:stretch>
            <a:fillRect/>
          </a:stretch>
        </p:blipFill>
        <p:spPr>
          <a:xfrm>
            <a:off x="998200" y="3065425"/>
            <a:ext cx="3740650" cy="1870325"/>
          </a:xfrm>
          <a:prstGeom prst="rect">
            <a:avLst/>
          </a:prstGeom>
          <a:noFill/>
          <a:ln>
            <a:noFill/>
          </a:ln>
        </p:spPr>
      </p:pic>
      <p:pic>
        <p:nvPicPr>
          <p:cNvPr id="177" name="Google Shape;177;p23" descr="\mathcal{L}(\mathbf{X}, \mathbf{y}, \mathbf{w})"/>
          <p:cNvPicPr preferRelativeResize="0"/>
          <p:nvPr/>
        </p:nvPicPr>
        <p:blipFill>
          <a:blip r:embed="rId5">
            <a:alphaModFix/>
          </a:blip>
          <a:stretch>
            <a:fillRect/>
          </a:stretch>
        </p:blipFill>
        <p:spPr>
          <a:xfrm>
            <a:off x="5310100" y="3103125"/>
            <a:ext cx="806550" cy="182350"/>
          </a:xfrm>
          <a:prstGeom prst="rect">
            <a:avLst/>
          </a:prstGeom>
          <a:noFill/>
          <a:ln>
            <a:noFill/>
          </a:ln>
        </p:spPr>
      </p:pic>
      <p:pic>
        <p:nvPicPr>
          <p:cNvPr id="178" name="Google Shape;178;p23" descr="w_1"/>
          <p:cNvPicPr preferRelativeResize="0"/>
          <p:nvPr/>
        </p:nvPicPr>
        <p:blipFill>
          <a:blip r:embed="rId6">
            <a:alphaModFix/>
          </a:blip>
          <a:stretch>
            <a:fillRect/>
          </a:stretch>
        </p:blipFill>
        <p:spPr>
          <a:xfrm>
            <a:off x="7304575" y="4728725"/>
            <a:ext cx="241635" cy="153350"/>
          </a:xfrm>
          <a:prstGeom prst="rect">
            <a:avLst/>
          </a:prstGeom>
          <a:noFill/>
          <a:ln>
            <a:noFill/>
          </a:ln>
        </p:spPr>
      </p:pic>
      <p:pic>
        <p:nvPicPr>
          <p:cNvPr id="179" name="Google Shape;179;p23" descr="w_2"/>
          <p:cNvPicPr preferRelativeResize="0"/>
          <p:nvPr/>
        </p:nvPicPr>
        <p:blipFill>
          <a:blip r:embed="rId7">
            <a:alphaModFix/>
          </a:blip>
          <a:stretch>
            <a:fillRect/>
          </a:stretch>
        </p:blipFill>
        <p:spPr>
          <a:xfrm>
            <a:off x="5708325" y="4655975"/>
            <a:ext cx="246291" cy="153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descent: going downhill</a:t>
            </a:r>
            <a:endParaRPr/>
          </a:p>
        </p:txBody>
      </p:sp>
      <p:grpSp>
        <p:nvGrpSpPr>
          <p:cNvPr id="185" name="Google Shape;185;p24"/>
          <p:cNvGrpSpPr/>
          <p:nvPr/>
        </p:nvGrpSpPr>
        <p:grpSpPr>
          <a:xfrm>
            <a:off x="510874" y="1274925"/>
            <a:ext cx="4484700" cy="3636150"/>
            <a:chOff x="2329649" y="1384050"/>
            <a:chExt cx="4484700" cy="3636150"/>
          </a:xfrm>
        </p:grpSpPr>
        <p:pic>
          <p:nvPicPr>
            <p:cNvPr id="186" name="Google Shape;186;p24"/>
            <p:cNvPicPr preferRelativeResize="0"/>
            <p:nvPr/>
          </p:nvPicPr>
          <p:blipFill>
            <a:blip r:embed="rId3">
              <a:alphaModFix/>
            </a:blip>
            <a:stretch>
              <a:fillRect/>
            </a:stretch>
          </p:blipFill>
          <p:spPr>
            <a:xfrm>
              <a:off x="2329649" y="1384050"/>
              <a:ext cx="4484700" cy="3636150"/>
            </a:xfrm>
            <a:prstGeom prst="rect">
              <a:avLst/>
            </a:prstGeom>
            <a:noFill/>
            <a:ln>
              <a:noFill/>
            </a:ln>
          </p:spPr>
        </p:pic>
        <p:pic>
          <p:nvPicPr>
            <p:cNvPr id="187" name="Google Shape;187;p24" descr="\mathcal{L}(\mathbf{X}, \mathbf{y}, \mathbf{w})"/>
            <p:cNvPicPr preferRelativeResize="0"/>
            <p:nvPr/>
          </p:nvPicPr>
          <p:blipFill>
            <a:blip r:embed="rId4">
              <a:alphaModFix/>
            </a:blip>
            <a:stretch>
              <a:fillRect/>
            </a:stretch>
          </p:blipFill>
          <p:spPr>
            <a:xfrm>
              <a:off x="2483475" y="1785725"/>
              <a:ext cx="1143586" cy="258550"/>
            </a:xfrm>
            <a:prstGeom prst="rect">
              <a:avLst/>
            </a:prstGeom>
            <a:noFill/>
            <a:ln>
              <a:noFill/>
            </a:ln>
          </p:spPr>
        </p:pic>
        <p:pic>
          <p:nvPicPr>
            <p:cNvPr id="188" name="Google Shape;188;p24" descr="w_1"/>
            <p:cNvPicPr preferRelativeResize="0"/>
            <p:nvPr/>
          </p:nvPicPr>
          <p:blipFill>
            <a:blip r:embed="rId5">
              <a:alphaModFix/>
            </a:blip>
            <a:stretch>
              <a:fillRect/>
            </a:stretch>
          </p:blipFill>
          <p:spPr>
            <a:xfrm>
              <a:off x="5846125" y="4688900"/>
              <a:ext cx="407400" cy="258550"/>
            </a:xfrm>
            <a:prstGeom prst="rect">
              <a:avLst/>
            </a:prstGeom>
            <a:noFill/>
            <a:ln>
              <a:noFill/>
            </a:ln>
          </p:spPr>
        </p:pic>
        <p:pic>
          <p:nvPicPr>
            <p:cNvPr id="189" name="Google Shape;189;p24" descr="w_2"/>
            <p:cNvPicPr preferRelativeResize="0"/>
            <p:nvPr/>
          </p:nvPicPr>
          <p:blipFill>
            <a:blip r:embed="rId6">
              <a:alphaModFix/>
            </a:blip>
            <a:stretch>
              <a:fillRect/>
            </a:stretch>
          </p:blipFill>
          <p:spPr>
            <a:xfrm>
              <a:off x="2928425" y="4728725"/>
              <a:ext cx="415247" cy="258550"/>
            </a:xfrm>
            <a:prstGeom prst="rect">
              <a:avLst/>
            </a:prstGeom>
            <a:noFill/>
            <a:ln>
              <a:noFill/>
            </a:ln>
          </p:spPr>
        </p:pic>
      </p:grpSp>
      <p:pic>
        <p:nvPicPr>
          <p:cNvPr id="190" name="Google Shape;190;p24"/>
          <p:cNvPicPr preferRelativeResize="0"/>
          <p:nvPr/>
        </p:nvPicPr>
        <p:blipFill rotWithShape="1">
          <a:blip r:embed="rId7">
            <a:alphaModFix/>
          </a:blip>
          <a:srcRect l="5170" t="4775" r="10753" b="11155"/>
          <a:stretch/>
        </p:blipFill>
        <p:spPr>
          <a:xfrm>
            <a:off x="5885550" y="2067075"/>
            <a:ext cx="1262176" cy="1332300"/>
          </a:xfrm>
          <a:prstGeom prst="rect">
            <a:avLst/>
          </a:prstGeom>
          <a:noFill/>
          <a:ln>
            <a:noFill/>
          </a:ln>
        </p:spPr>
      </p:pic>
      <p:pic>
        <p:nvPicPr>
          <p:cNvPr id="191" name="Google Shape;191;p24"/>
          <p:cNvPicPr preferRelativeResize="0"/>
          <p:nvPr/>
        </p:nvPicPr>
        <p:blipFill>
          <a:blip r:embed="rId8">
            <a:alphaModFix/>
          </a:blip>
          <a:stretch>
            <a:fillRect/>
          </a:stretch>
        </p:blipFill>
        <p:spPr>
          <a:xfrm>
            <a:off x="6266950" y="3522247"/>
            <a:ext cx="2055775" cy="1281250"/>
          </a:xfrm>
          <a:prstGeom prst="rect">
            <a:avLst/>
          </a:prstGeom>
          <a:noFill/>
          <a:ln>
            <a:noFill/>
          </a:ln>
        </p:spPr>
      </p:pic>
      <p:cxnSp>
        <p:nvCxnSpPr>
          <p:cNvPr id="192" name="Google Shape;192;p24"/>
          <p:cNvCxnSpPr/>
          <p:nvPr/>
        </p:nvCxnSpPr>
        <p:spPr>
          <a:xfrm rot="10800000">
            <a:off x="2698950" y="1971625"/>
            <a:ext cx="3157500" cy="269100"/>
          </a:xfrm>
          <a:prstGeom prst="straightConnector1">
            <a:avLst/>
          </a:prstGeom>
          <a:noFill/>
          <a:ln w="38100" cap="flat" cmpd="sng">
            <a:solidFill>
              <a:srgbClr val="4A86E8"/>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311700" y="445025"/>
            <a:ext cx="352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descent</a:t>
            </a:r>
            <a:endParaRPr/>
          </a:p>
        </p:txBody>
      </p:sp>
      <p:pic>
        <p:nvPicPr>
          <p:cNvPr id="198" name="Google Shape;198;p25" descr="\begin{align*}&#10;    \mathcal{L}(\mathbf{X}, \mathbf{y}, \mathbf{w}) \\&#10;    \frac{\partial}{\partial \mathbf{w}} \mathcal{L}(\mathbf{X}, \mathbf{y}, \mathbf{w})&#10;\end{align*}"/>
          <p:cNvPicPr preferRelativeResize="0"/>
          <p:nvPr/>
        </p:nvPicPr>
        <p:blipFill>
          <a:blip r:embed="rId3">
            <a:alphaModFix/>
          </a:blip>
          <a:stretch>
            <a:fillRect/>
          </a:stretch>
        </p:blipFill>
        <p:spPr>
          <a:xfrm>
            <a:off x="1612525" y="2447573"/>
            <a:ext cx="1438449" cy="815575"/>
          </a:xfrm>
          <a:prstGeom prst="rect">
            <a:avLst/>
          </a:prstGeom>
          <a:noFill/>
          <a:ln>
            <a:noFill/>
          </a:ln>
        </p:spPr>
      </p:pic>
      <p:sp>
        <p:nvSpPr>
          <p:cNvPr id="199" name="Google Shape;199;p25"/>
          <p:cNvSpPr txBox="1"/>
          <p:nvPr/>
        </p:nvSpPr>
        <p:spPr>
          <a:xfrm>
            <a:off x="923400" y="1628675"/>
            <a:ext cx="2816700" cy="6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Loss function with respect to data, labels, and parameters</a:t>
            </a:r>
            <a:endParaRPr sz="1600"/>
          </a:p>
        </p:txBody>
      </p:sp>
      <p:sp>
        <p:nvSpPr>
          <p:cNvPr id="200" name="Google Shape;200;p25"/>
          <p:cNvSpPr txBox="1"/>
          <p:nvPr/>
        </p:nvSpPr>
        <p:spPr>
          <a:xfrm>
            <a:off x="1147200" y="3448750"/>
            <a:ext cx="2369100" cy="6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Gradient</a:t>
            </a:r>
            <a:r>
              <a:rPr lang="en"/>
              <a:t>: derivative of loss with respect to parameters</a:t>
            </a:r>
            <a:endParaRPr/>
          </a:p>
        </p:txBody>
      </p:sp>
      <p:sp>
        <p:nvSpPr>
          <p:cNvPr id="201" name="Google Shape;201;p25"/>
          <p:cNvSpPr txBox="1"/>
          <p:nvPr/>
        </p:nvSpPr>
        <p:spPr>
          <a:xfrm>
            <a:off x="4799850" y="1517188"/>
            <a:ext cx="3025500" cy="395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Example for linear regression</a:t>
            </a:r>
            <a:endParaRPr sz="1600"/>
          </a:p>
        </p:txBody>
      </p:sp>
      <p:pic>
        <p:nvPicPr>
          <p:cNvPr id="202" name="Google Shape;202;p25" descr="\begin{align*}&#10;    \hat{y}_i &amp;= \mathbf{w} \mathbf{x}_i \\&#10;    \mathcal{L}(\mathbf{X}, \mathbf{y}, \mathbf{w}) &amp;= \frac{1}{n} \sum_{i=1}^{n} (y_i - \hat{y}_i)^2 \\&#10;    \mathcal{L}(\mathbf{X}, \mathbf{y}, \mathbf{w}) &amp;= \frac{1}{n} \sum_{i=1}^{n} (y_i - \mathbf{w} \mathbf{x}_i)^2 \\&#10;    \frac{\partial}{\partial \mathbf{w}} \mathcal{L}(\mathbf{X}, \mathbf{y}, \mathbf{w}) &amp;= \frac{-2}{n} \sum_{i=1}^{n} \mathbf{x}_i (y_i - \mathbf{w} \mathbf{x}_i)&#10;\end{align*}"/>
          <p:cNvPicPr preferRelativeResize="0"/>
          <p:nvPr/>
        </p:nvPicPr>
        <p:blipFill>
          <a:blip r:embed="rId4">
            <a:alphaModFix/>
          </a:blip>
          <a:stretch>
            <a:fillRect/>
          </a:stretch>
        </p:blipFill>
        <p:spPr>
          <a:xfrm>
            <a:off x="4692839" y="1980288"/>
            <a:ext cx="3239525" cy="22132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descent algorithm </a:t>
            </a:r>
            <a:endParaRPr/>
          </a:p>
        </p:txBody>
      </p:sp>
      <p:sp>
        <p:nvSpPr>
          <p:cNvPr id="208" name="Google Shape;208;p26"/>
          <p:cNvSpPr txBox="1">
            <a:spLocks noGrp="1"/>
          </p:cNvSpPr>
          <p:nvPr>
            <p:ph type="body" idx="1"/>
          </p:nvPr>
        </p:nvSpPr>
        <p:spPr>
          <a:xfrm>
            <a:off x="311700" y="1152475"/>
            <a:ext cx="8520600" cy="2834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arenR"/>
            </a:pPr>
            <a:r>
              <a:rPr lang="en" dirty="0"/>
              <a:t>Initialize the weights (e.g. randomly)</a:t>
            </a:r>
            <a:endParaRPr dirty="0"/>
          </a:p>
          <a:p>
            <a:pPr marL="457200" lvl="0" indent="-342900" algn="l" rtl="0">
              <a:spcBef>
                <a:spcPts val="0"/>
              </a:spcBef>
              <a:spcAft>
                <a:spcPts val="0"/>
              </a:spcAft>
              <a:buSzPts val="1800"/>
              <a:buAutoNum type="arabicParenR"/>
            </a:pPr>
            <a:r>
              <a:rPr lang="en" dirty="0"/>
              <a:t>Compute the gradient of the loss function with respect to the weights</a:t>
            </a:r>
            <a:br>
              <a:rPr lang="en" dirty="0"/>
            </a:br>
            <a:r>
              <a:rPr lang="en" dirty="0"/>
              <a:t>	</a:t>
            </a:r>
            <a:r>
              <a:rPr lang="en" sz="1400" i="1" dirty="0"/>
              <a:t>The loss function would </a:t>
            </a:r>
            <a:r>
              <a:rPr lang="en" sz="1400" b="1" i="1" dirty="0"/>
              <a:t>increase</a:t>
            </a:r>
            <a:r>
              <a:rPr lang="en" sz="1400" i="1" dirty="0"/>
              <a:t> if we moved the parameters in the direction of this gradient</a:t>
            </a:r>
            <a:endParaRPr dirty="0"/>
          </a:p>
          <a:p>
            <a:pPr marL="457200" lvl="0" indent="-342900" algn="l" rtl="0">
              <a:spcBef>
                <a:spcPts val="0"/>
              </a:spcBef>
              <a:spcAft>
                <a:spcPts val="0"/>
              </a:spcAft>
              <a:buSzPts val="1800"/>
              <a:buAutoNum type="arabicParenR"/>
            </a:pPr>
            <a:r>
              <a:rPr lang="en" dirty="0"/>
              <a:t>Adjust the weights in the </a:t>
            </a:r>
            <a:r>
              <a:rPr lang="en" b="1" dirty="0"/>
              <a:t>opposite</a:t>
            </a:r>
            <a:r>
              <a:rPr lang="en" dirty="0"/>
              <a:t> direction of the gradient so that the loss function would </a:t>
            </a:r>
            <a:r>
              <a:rPr lang="en" b="1" dirty="0"/>
              <a:t>decrease</a:t>
            </a:r>
            <a:br>
              <a:rPr lang="en" dirty="0"/>
            </a:br>
            <a:r>
              <a:rPr lang="en" sz="1400" i="1" dirty="0"/>
              <a:t>	The weight are now better because they result in a lower loss. This is the goal of training</a:t>
            </a:r>
            <a:endParaRPr dirty="0"/>
          </a:p>
          <a:p>
            <a:pPr marL="457200" lvl="0" indent="-342900" algn="l" rtl="0">
              <a:spcBef>
                <a:spcPts val="0"/>
              </a:spcBef>
              <a:spcAft>
                <a:spcPts val="0"/>
              </a:spcAft>
              <a:buSzPts val="1800"/>
              <a:buAutoNum type="arabicParenR"/>
            </a:pPr>
            <a:r>
              <a:rPr lang="en" dirty="0"/>
              <a:t>Repeat (2) and (3) several times so that the loss gradually decreases</a:t>
            </a:r>
            <a:endParaRPr dirty="0"/>
          </a:p>
        </p:txBody>
      </p:sp>
      <p:sp>
        <p:nvSpPr>
          <p:cNvPr id="209" name="Google Shape;209;p26"/>
          <p:cNvSpPr txBox="1"/>
          <p:nvPr/>
        </p:nvSpPr>
        <p:spPr>
          <a:xfrm>
            <a:off x="2436750" y="4116175"/>
            <a:ext cx="4270500" cy="815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dirty="0"/>
              <a:t>We can always use gradient descent to optimize a set of weights, so long as the loss function is </a:t>
            </a:r>
            <a:r>
              <a:rPr lang="en" b="1" dirty="0"/>
              <a:t>differentiable</a:t>
            </a:r>
            <a:r>
              <a:rPr lang="en" dirty="0"/>
              <a:t> with respect to those parameters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8">
                                            <p:txEl>
                                              <p:pRg st="0" end="0"/>
                                            </p:txEl>
                                          </p:spTgt>
                                        </p:tgtEl>
                                        <p:attrNameLst>
                                          <p:attrName>style.visibility</p:attrName>
                                        </p:attrNameLst>
                                      </p:cBhvr>
                                      <p:to>
                                        <p:strVal val="visible"/>
                                      </p:to>
                                    </p:set>
                                    <p:animEffect transition="in" filter="fade">
                                      <p:cBhvr>
                                        <p:cTn id="7" dur="1000"/>
                                        <p:tgtEl>
                                          <p:spTgt spid="2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
                                            <p:txEl>
                                              <p:pRg st="1" end="1"/>
                                            </p:txEl>
                                          </p:spTgt>
                                        </p:tgtEl>
                                        <p:attrNameLst>
                                          <p:attrName>style.visibility</p:attrName>
                                        </p:attrNameLst>
                                      </p:cBhvr>
                                      <p:to>
                                        <p:strVal val="visible"/>
                                      </p:to>
                                    </p:set>
                                    <p:animEffect transition="in" filter="fade">
                                      <p:cBhvr>
                                        <p:cTn id="12" dur="1000"/>
                                        <p:tgtEl>
                                          <p:spTgt spid="2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8">
                                            <p:txEl>
                                              <p:pRg st="2" end="2"/>
                                            </p:txEl>
                                          </p:spTgt>
                                        </p:tgtEl>
                                        <p:attrNameLst>
                                          <p:attrName>style.visibility</p:attrName>
                                        </p:attrNameLst>
                                      </p:cBhvr>
                                      <p:to>
                                        <p:strVal val="visible"/>
                                      </p:to>
                                    </p:set>
                                    <p:animEffect transition="in" filter="fade">
                                      <p:cBhvr>
                                        <p:cTn id="17" dur="1000"/>
                                        <p:tgtEl>
                                          <p:spTgt spid="2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8">
                                            <p:txEl>
                                              <p:pRg st="3" end="3"/>
                                            </p:txEl>
                                          </p:spTgt>
                                        </p:tgtEl>
                                        <p:attrNameLst>
                                          <p:attrName>style.visibility</p:attrName>
                                        </p:attrNameLst>
                                      </p:cBhvr>
                                      <p:to>
                                        <p:strVal val="visible"/>
                                      </p:to>
                                    </p:set>
                                    <p:animEffect transition="in" filter="fade">
                                      <p:cBhvr>
                                        <p:cTn id="22" dur="1000"/>
                                        <p:tgtEl>
                                          <p:spTgt spid="2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9"/>
                                        </p:tgtEl>
                                        <p:attrNameLst>
                                          <p:attrName>style.visibility</p:attrName>
                                        </p:attrNameLst>
                                      </p:cBhvr>
                                      <p:to>
                                        <p:strVal val="visible"/>
                                      </p:to>
                                    </p:set>
                                    <p:animEffect transition="in" filter="fade">
                                      <p:cBhvr>
                                        <p:cTn id="27"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descent decisions</a:t>
            </a:r>
            <a:endParaRPr/>
          </a:p>
        </p:txBody>
      </p:sp>
      <p:sp>
        <p:nvSpPr>
          <p:cNvPr id="215" name="Google Shape;215;p27"/>
          <p:cNvSpPr txBox="1">
            <a:spLocks noGrp="1"/>
          </p:cNvSpPr>
          <p:nvPr>
            <p:ph type="body" idx="1"/>
          </p:nvPr>
        </p:nvSpPr>
        <p:spPr>
          <a:xfrm>
            <a:off x="311700" y="1152475"/>
            <a:ext cx="8520600" cy="3620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How much do we move in the opposite direction of the gradient each update iteration? This is called the </a:t>
            </a:r>
            <a:r>
              <a:rPr lang="en" b="1"/>
              <a:t>learning rate</a:t>
            </a:r>
            <a:endParaRPr b="1"/>
          </a:p>
          <a:p>
            <a:pPr marL="914400" lvl="1" indent="-317500" algn="l" rtl="0">
              <a:spcBef>
                <a:spcPts val="0"/>
              </a:spcBef>
              <a:spcAft>
                <a:spcPts val="0"/>
              </a:spcAft>
              <a:buSzPts val="1400"/>
              <a:buChar char="-"/>
            </a:pPr>
            <a:r>
              <a:rPr lang="en"/>
              <a:t>Optimal setting depends on your model and the loss function</a:t>
            </a:r>
            <a:endParaRPr/>
          </a:p>
          <a:p>
            <a:pPr marL="914400" lvl="1" indent="-317500" algn="l" rtl="0">
              <a:spcBef>
                <a:spcPts val="0"/>
              </a:spcBef>
              <a:spcAft>
                <a:spcPts val="0"/>
              </a:spcAft>
              <a:buSzPts val="1400"/>
              <a:buChar char="-"/>
            </a:pPr>
            <a:r>
              <a:rPr lang="en"/>
              <a:t>Don’t know the optimal value beforehand. Try different values, see which is best</a:t>
            </a:r>
            <a:endParaRPr/>
          </a:p>
          <a:p>
            <a:pPr marL="914400" lvl="1" indent="-317500" algn="l" rtl="0">
              <a:spcBef>
                <a:spcPts val="0"/>
              </a:spcBef>
              <a:spcAft>
                <a:spcPts val="0"/>
              </a:spcAft>
              <a:buSzPts val="1400"/>
              <a:buChar char="-"/>
            </a:pPr>
            <a:r>
              <a:rPr lang="en"/>
              <a:t>Doesn’t necessarily need to be a constant value (learning rate scheduling/annealing)</a:t>
            </a:r>
            <a:endParaRPr/>
          </a:p>
          <a:p>
            <a:pPr marL="457200" lvl="0" indent="-342900" algn="l" rtl="0">
              <a:spcBef>
                <a:spcPts val="0"/>
              </a:spcBef>
              <a:spcAft>
                <a:spcPts val="0"/>
              </a:spcAft>
              <a:buSzPts val="1800"/>
              <a:buChar char="-"/>
            </a:pPr>
            <a:r>
              <a:rPr lang="en">
                <a:solidFill>
                  <a:schemeClr val="dk1"/>
                </a:solidFill>
              </a:rPr>
              <a:t>How many update iterations do we want to perform?</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Can use a constant value. Number of times we update using the entire dataset is called the number of </a:t>
            </a:r>
            <a:r>
              <a:rPr lang="en" b="1">
                <a:solidFill>
                  <a:schemeClr val="dk1"/>
                </a:solidFill>
              </a:rPr>
              <a:t>epochs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Can keep updating until loss stops decreasing (i.e. loss has </a:t>
            </a:r>
            <a:r>
              <a:rPr lang="en" b="1">
                <a:solidFill>
                  <a:schemeClr val="dk1"/>
                </a:solidFill>
              </a:rPr>
              <a:t>converged</a:t>
            </a:r>
            <a:r>
              <a:rPr lang="en">
                <a:solidFill>
                  <a:schemeClr val="dk1"/>
                </a:solidFill>
              </a:rPr>
              <a:t>)</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
                                            <p:txEl>
                                              <p:pRg st="0" end="0"/>
                                            </p:txEl>
                                          </p:spTgt>
                                        </p:tgtEl>
                                        <p:attrNameLst>
                                          <p:attrName>style.visibility</p:attrName>
                                        </p:attrNameLst>
                                      </p:cBhvr>
                                      <p:to>
                                        <p:strVal val="visible"/>
                                      </p:to>
                                    </p:set>
                                    <p:animEffect transition="in" filter="fade">
                                      <p:cBhvr>
                                        <p:cTn id="7" dur="1000"/>
                                        <p:tgtEl>
                                          <p:spTgt spid="2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
                                            <p:txEl>
                                              <p:pRg st="1" end="1"/>
                                            </p:txEl>
                                          </p:spTgt>
                                        </p:tgtEl>
                                        <p:attrNameLst>
                                          <p:attrName>style.visibility</p:attrName>
                                        </p:attrNameLst>
                                      </p:cBhvr>
                                      <p:to>
                                        <p:strVal val="visible"/>
                                      </p:to>
                                    </p:set>
                                    <p:animEffect transition="in" filter="fade">
                                      <p:cBhvr>
                                        <p:cTn id="12" dur="1000"/>
                                        <p:tgtEl>
                                          <p:spTgt spid="2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5">
                                            <p:txEl>
                                              <p:pRg st="2" end="2"/>
                                            </p:txEl>
                                          </p:spTgt>
                                        </p:tgtEl>
                                        <p:attrNameLst>
                                          <p:attrName>style.visibility</p:attrName>
                                        </p:attrNameLst>
                                      </p:cBhvr>
                                      <p:to>
                                        <p:strVal val="visible"/>
                                      </p:to>
                                    </p:set>
                                    <p:animEffect transition="in" filter="fade">
                                      <p:cBhvr>
                                        <p:cTn id="17" dur="1000"/>
                                        <p:tgtEl>
                                          <p:spTgt spid="2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5">
                                            <p:txEl>
                                              <p:pRg st="3" end="3"/>
                                            </p:txEl>
                                          </p:spTgt>
                                        </p:tgtEl>
                                        <p:attrNameLst>
                                          <p:attrName>style.visibility</p:attrName>
                                        </p:attrNameLst>
                                      </p:cBhvr>
                                      <p:to>
                                        <p:strVal val="visible"/>
                                      </p:to>
                                    </p:set>
                                    <p:animEffect transition="in" filter="fade">
                                      <p:cBhvr>
                                        <p:cTn id="22" dur="1000"/>
                                        <p:tgtEl>
                                          <p:spTgt spid="2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5">
                                            <p:txEl>
                                              <p:pRg st="4" end="4"/>
                                            </p:txEl>
                                          </p:spTgt>
                                        </p:tgtEl>
                                        <p:attrNameLst>
                                          <p:attrName>style.visibility</p:attrName>
                                        </p:attrNameLst>
                                      </p:cBhvr>
                                      <p:to>
                                        <p:strVal val="visible"/>
                                      </p:to>
                                    </p:set>
                                    <p:animEffect transition="in" filter="fade">
                                      <p:cBhvr>
                                        <p:cTn id="27" dur="1000"/>
                                        <p:tgtEl>
                                          <p:spTgt spid="2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5">
                                            <p:txEl>
                                              <p:pRg st="5" end="5"/>
                                            </p:txEl>
                                          </p:spTgt>
                                        </p:tgtEl>
                                        <p:attrNameLst>
                                          <p:attrName>style.visibility</p:attrName>
                                        </p:attrNameLst>
                                      </p:cBhvr>
                                      <p:to>
                                        <p:strVal val="visible"/>
                                      </p:to>
                                    </p:set>
                                    <p:animEffect transition="in" filter="fade">
                                      <p:cBhvr>
                                        <p:cTn id="32" dur="1000"/>
                                        <p:tgtEl>
                                          <p:spTgt spid="2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5">
                                            <p:txEl>
                                              <p:pRg st="6" end="6"/>
                                            </p:txEl>
                                          </p:spTgt>
                                        </p:tgtEl>
                                        <p:attrNameLst>
                                          <p:attrName>style.visibility</p:attrName>
                                        </p:attrNameLst>
                                      </p:cBhvr>
                                      <p:to>
                                        <p:strVal val="visible"/>
                                      </p:to>
                                    </p:set>
                                    <p:animEffect transition="in" filter="fade">
                                      <p:cBhvr>
                                        <p:cTn id="37" dur="1000"/>
                                        <p:tgtEl>
                                          <p:spTgt spid="2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Gradient descent algorithm</a:t>
            </a:r>
            <a:endParaRPr/>
          </a:p>
        </p:txBody>
      </p:sp>
      <p:pic>
        <p:nvPicPr>
          <p:cNvPr id="221" name="Google Shape;221;p28"/>
          <p:cNvPicPr preferRelativeResize="0"/>
          <p:nvPr/>
        </p:nvPicPr>
        <p:blipFill>
          <a:blip r:embed="rId3">
            <a:alphaModFix/>
          </a:blip>
          <a:stretch>
            <a:fillRect/>
          </a:stretch>
        </p:blipFill>
        <p:spPr>
          <a:xfrm>
            <a:off x="2274739" y="1620450"/>
            <a:ext cx="4594525" cy="2972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of the learning rate</a:t>
            </a:r>
            <a:endParaRPr/>
          </a:p>
        </p:txBody>
      </p:sp>
      <p:sp>
        <p:nvSpPr>
          <p:cNvPr id="227" name="Google Shape;227;p29"/>
          <p:cNvSpPr txBox="1">
            <a:spLocks noGrp="1"/>
          </p:cNvSpPr>
          <p:nvPr>
            <p:ph type="body" idx="1"/>
          </p:nvPr>
        </p:nvSpPr>
        <p:spPr>
          <a:xfrm>
            <a:off x="311700" y="1152475"/>
            <a:ext cx="8520600" cy="120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Learning rate too large: end up missing the local minima (overshooting)</a:t>
            </a:r>
            <a:endParaRPr/>
          </a:p>
          <a:p>
            <a:pPr marL="457200" lvl="0" indent="-342900" algn="l" rtl="0">
              <a:spcBef>
                <a:spcPts val="0"/>
              </a:spcBef>
              <a:spcAft>
                <a:spcPts val="0"/>
              </a:spcAft>
              <a:buSzPts val="1800"/>
              <a:buChar char="-"/>
            </a:pPr>
            <a:r>
              <a:rPr lang="en"/>
              <a:t>Learning rate too small: learning takes too long (too many iterations)</a:t>
            </a:r>
            <a:endParaRPr/>
          </a:p>
        </p:txBody>
      </p:sp>
      <p:pic>
        <p:nvPicPr>
          <p:cNvPr id="228" name="Google Shape;228;p29"/>
          <p:cNvPicPr preferRelativeResize="0"/>
          <p:nvPr/>
        </p:nvPicPr>
        <p:blipFill>
          <a:blip r:embed="rId3">
            <a:alphaModFix/>
          </a:blip>
          <a:stretch>
            <a:fillRect/>
          </a:stretch>
        </p:blipFill>
        <p:spPr>
          <a:xfrm>
            <a:off x="1373088" y="2313250"/>
            <a:ext cx="6397828" cy="2481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Stochastic gradient descent</a:t>
            </a:r>
            <a:endParaRPr/>
          </a:p>
        </p:txBody>
      </p:sp>
      <p:sp>
        <p:nvSpPr>
          <p:cNvPr id="234" name="Google Shape;23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Issues with gradient descent:</a:t>
            </a:r>
            <a:endParaRPr dirty="0"/>
          </a:p>
          <a:p>
            <a:pPr marL="914400" lvl="1" indent="-317500" algn="l" rtl="0">
              <a:spcBef>
                <a:spcPts val="0"/>
              </a:spcBef>
              <a:spcAft>
                <a:spcPts val="0"/>
              </a:spcAft>
              <a:buSzPts val="1400"/>
              <a:buChar char="-"/>
            </a:pPr>
            <a:r>
              <a:rPr lang="en" dirty="0"/>
              <a:t>Computationally expensive and slow (uses the entire </a:t>
            </a:r>
            <a:r>
              <a:rPr lang="en" b="1" dirty="0"/>
              <a:t>X</a:t>
            </a:r>
            <a:r>
              <a:rPr lang="en" dirty="0"/>
              <a:t> dataset for each weight update)</a:t>
            </a:r>
            <a:endParaRPr dirty="0"/>
          </a:p>
          <a:p>
            <a:pPr marL="914400" lvl="1" indent="-317500" algn="l" rtl="0">
              <a:spcBef>
                <a:spcPts val="0"/>
              </a:spcBef>
              <a:spcAft>
                <a:spcPts val="0"/>
              </a:spcAft>
              <a:buSzPts val="1400"/>
              <a:buChar char="-"/>
            </a:pPr>
            <a:r>
              <a:rPr lang="en" dirty="0"/>
              <a:t>Can get stuck in bad local minima (never goes uphill)</a:t>
            </a:r>
            <a:endParaRPr dirty="0"/>
          </a:p>
        </p:txBody>
      </p:sp>
      <p:pic>
        <p:nvPicPr>
          <p:cNvPr id="3" name="Picture 2" descr="Chart, line chart&#10;&#10;Description automatically generated">
            <a:extLst>
              <a:ext uri="{FF2B5EF4-FFF2-40B4-BE49-F238E27FC236}">
                <a16:creationId xmlns:a16="http://schemas.microsoft.com/office/drawing/2014/main" id="{F3B595C8-E794-1B12-85A1-ED5E9B7139C7}"/>
              </a:ext>
            </a:extLst>
          </p:cNvPr>
          <p:cNvPicPr>
            <a:picLocks noChangeAspect="1"/>
          </p:cNvPicPr>
          <p:nvPr/>
        </p:nvPicPr>
        <p:blipFill>
          <a:blip r:embed="rId3"/>
          <a:stretch>
            <a:fillRect/>
          </a:stretch>
        </p:blipFill>
        <p:spPr>
          <a:xfrm>
            <a:off x="2567342" y="2385543"/>
            <a:ext cx="4009316" cy="238577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Stochastic gradient descent</a:t>
            </a:r>
            <a:endParaRPr/>
          </a:p>
        </p:txBody>
      </p:sp>
      <p:sp>
        <p:nvSpPr>
          <p:cNvPr id="234" name="Google Shape;23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Issues with gradient descent:</a:t>
            </a:r>
            <a:endParaRPr/>
          </a:p>
          <a:p>
            <a:pPr marL="914400" lvl="1" indent="-317500" algn="l" rtl="0">
              <a:spcBef>
                <a:spcPts val="0"/>
              </a:spcBef>
              <a:spcAft>
                <a:spcPts val="0"/>
              </a:spcAft>
              <a:buSzPts val="1400"/>
              <a:buChar char="-"/>
            </a:pPr>
            <a:r>
              <a:rPr lang="en"/>
              <a:t>Computationally expensive and slow (uses the entire </a:t>
            </a:r>
            <a:r>
              <a:rPr lang="en" b="1"/>
              <a:t>X</a:t>
            </a:r>
            <a:r>
              <a:rPr lang="en"/>
              <a:t> dataset for each weight update)</a:t>
            </a:r>
            <a:endParaRPr/>
          </a:p>
          <a:p>
            <a:pPr marL="914400" lvl="1" indent="-317500" algn="l" rtl="0">
              <a:spcBef>
                <a:spcPts val="0"/>
              </a:spcBef>
              <a:spcAft>
                <a:spcPts val="0"/>
              </a:spcAft>
              <a:buSzPts val="1400"/>
              <a:buChar char="-"/>
            </a:pPr>
            <a:r>
              <a:rPr lang="en"/>
              <a:t>Can get stuck in bad local minima (never goes uphill)</a:t>
            </a:r>
            <a:endParaRPr/>
          </a:p>
          <a:p>
            <a:pPr marL="457200" lvl="0" indent="-342900" algn="l" rtl="0">
              <a:spcBef>
                <a:spcPts val="0"/>
              </a:spcBef>
              <a:spcAft>
                <a:spcPts val="0"/>
              </a:spcAft>
              <a:buSzPts val="1800"/>
              <a:buChar char="-"/>
            </a:pPr>
            <a:r>
              <a:rPr lang="en"/>
              <a:t>Solution: stochastic gradient descent</a:t>
            </a:r>
            <a:endParaRPr/>
          </a:p>
          <a:p>
            <a:pPr marL="914400" lvl="1" indent="-317500" algn="l" rtl="0">
              <a:spcBef>
                <a:spcPts val="0"/>
              </a:spcBef>
              <a:spcAft>
                <a:spcPts val="0"/>
              </a:spcAft>
              <a:buSzPts val="1400"/>
              <a:buChar char="-"/>
            </a:pPr>
            <a:r>
              <a:rPr lang="en"/>
              <a:t>Randomly select </a:t>
            </a:r>
            <a:r>
              <a:rPr lang="en" i="1"/>
              <a:t>one</a:t>
            </a:r>
            <a:r>
              <a:rPr lang="en"/>
              <a:t> data point (row in </a:t>
            </a:r>
            <a:r>
              <a:rPr lang="en" b="1"/>
              <a:t>X</a:t>
            </a:r>
            <a:r>
              <a:rPr lang="en"/>
              <a:t>) and update using its gradient</a:t>
            </a:r>
            <a:endParaRPr/>
          </a:p>
          <a:p>
            <a:pPr marL="914400" lvl="1" indent="-317500" algn="l" rtl="0">
              <a:spcBef>
                <a:spcPts val="0"/>
              </a:spcBef>
              <a:spcAft>
                <a:spcPts val="0"/>
              </a:spcAft>
              <a:buSzPts val="1400"/>
              <a:buChar char="-"/>
            </a:pPr>
            <a:r>
              <a:rPr lang="en"/>
              <a:t>Results in noisy approximate of the true (full dataset) gradient</a:t>
            </a:r>
            <a:endParaRPr/>
          </a:p>
          <a:p>
            <a:pPr marL="914400" lvl="1" indent="-317500" algn="l" rtl="0">
              <a:spcBef>
                <a:spcPts val="0"/>
              </a:spcBef>
              <a:spcAft>
                <a:spcPts val="0"/>
              </a:spcAft>
              <a:buSzPts val="1400"/>
              <a:buChar char="-"/>
            </a:pPr>
            <a:r>
              <a:rPr lang="en"/>
              <a:t>In practice, using noisy updates converges to better solutions that are closer to the </a:t>
            </a:r>
            <a:r>
              <a:rPr lang="en" i="1"/>
              <a:t>global minimum</a:t>
            </a:r>
            <a:r>
              <a:rPr lang="en"/>
              <a:t> (can escape bad local minima)</a:t>
            </a:r>
            <a:endParaRPr/>
          </a:p>
        </p:txBody>
      </p:sp>
    </p:spTree>
    <p:extLst>
      <p:ext uri="{BB962C8B-B14F-4D97-AF65-F5344CB8AC3E}">
        <p14:creationId xmlns:p14="http://schemas.microsoft.com/office/powerpoint/2010/main" val="375838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
                                            <p:txEl>
                                              <p:pRg st="4" end="4"/>
                                            </p:txEl>
                                          </p:spTgt>
                                        </p:tgtEl>
                                        <p:attrNameLst>
                                          <p:attrName>style.visibility</p:attrName>
                                        </p:attrNameLst>
                                      </p:cBhvr>
                                      <p:to>
                                        <p:strVal val="visible"/>
                                      </p:to>
                                    </p:set>
                                    <p:animEffect transition="in" filter="fade">
                                      <p:cBhvr>
                                        <p:cTn id="7" dur="1000"/>
                                        <p:tgtEl>
                                          <p:spTgt spid="23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
                                            <p:txEl>
                                              <p:pRg st="5" end="5"/>
                                            </p:txEl>
                                          </p:spTgt>
                                        </p:tgtEl>
                                        <p:attrNameLst>
                                          <p:attrName>style.visibility</p:attrName>
                                        </p:attrNameLst>
                                      </p:cBhvr>
                                      <p:to>
                                        <p:strVal val="visible"/>
                                      </p:to>
                                    </p:set>
                                    <p:animEffect transition="in" filter="fade">
                                      <p:cBhvr>
                                        <p:cTn id="12" dur="1000"/>
                                        <p:tgtEl>
                                          <p:spTgt spid="23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4">
                                            <p:txEl>
                                              <p:pRg st="6" end="6"/>
                                            </p:txEl>
                                          </p:spTgt>
                                        </p:tgtEl>
                                        <p:attrNameLst>
                                          <p:attrName>style.visibility</p:attrName>
                                        </p:attrNameLst>
                                      </p:cBhvr>
                                      <p:to>
                                        <p:strVal val="visible"/>
                                      </p:to>
                                    </p:set>
                                    <p:animEffect transition="in" filter="fade">
                                      <p:cBhvr>
                                        <p:cTn id="17" dur="1000"/>
                                        <p:tgtEl>
                                          <p:spTgt spid="23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for today</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Issues and challenges in ML</a:t>
            </a:r>
            <a:endParaRPr dirty="0"/>
          </a:p>
          <a:p>
            <a:pPr marL="457200" lvl="0" indent="-342900" algn="l" rtl="0">
              <a:spcBef>
                <a:spcPts val="0"/>
              </a:spcBef>
              <a:spcAft>
                <a:spcPts val="0"/>
              </a:spcAft>
              <a:buSzPts val="1800"/>
              <a:buChar char="-"/>
            </a:pPr>
            <a:r>
              <a:rPr lang="en" dirty="0"/>
              <a:t>Optimization</a:t>
            </a:r>
            <a:endParaRPr dirty="0"/>
          </a:p>
          <a:p>
            <a:pPr marL="914400" lvl="1" indent="-317500" algn="l" rtl="0">
              <a:spcBef>
                <a:spcPts val="0"/>
              </a:spcBef>
              <a:spcAft>
                <a:spcPts val="0"/>
              </a:spcAft>
              <a:buSzPts val="1400"/>
              <a:buChar char="-"/>
            </a:pPr>
            <a:r>
              <a:rPr lang="en" dirty="0"/>
              <a:t>Gradient descent</a:t>
            </a:r>
            <a:endParaRPr dirty="0"/>
          </a:p>
          <a:p>
            <a:pPr marL="914400" lvl="1" indent="-317500" algn="l" rtl="0">
              <a:spcBef>
                <a:spcPts val="0"/>
              </a:spcBef>
              <a:spcAft>
                <a:spcPts val="0"/>
              </a:spcAft>
              <a:buSzPts val="1400"/>
              <a:buChar char="-"/>
            </a:pPr>
            <a:r>
              <a:rPr lang="en" dirty="0"/>
              <a:t>Stochastic (and mini-batch) gradient descent</a:t>
            </a:r>
            <a:endParaRPr dirty="0"/>
          </a:p>
          <a:p>
            <a:pPr marL="457200" lvl="0" indent="-342900" algn="l" rtl="0">
              <a:spcBef>
                <a:spcPts val="0"/>
              </a:spcBef>
              <a:spcAft>
                <a:spcPts val="0"/>
              </a:spcAft>
              <a:buSzPts val="1800"/>
              <a:buChar char="-"/>
            </a:pPr>
            <a:r>
              <a:rPr lang="en" dirty="0"/>
              <a:t>Regularization</a:t>
            </a:r>
            <a:endParaRPr dirty="0"/>
          </a:p>
          <a:p>
            <a:pPr marL="914400" lvl="1" indent="-317500" algn="l" rtl="0">
              <a:spcBef>
                <a:spcPts val="0"/>
              </a:spcBef>
              <a:spcAft>
                <a:spcPts val="0"/>
              </a:spcAft>
              <a:buSzPts val="1400"/>
              <a:buChar char="-"/>
            </a:pPr>
            <a:r>
              <a:rPr lang="en" dirty="0"/>
              <a:t>L1 (Lasso) regularization</a:t>
            </a:r>
            <a:endParaRPr dirty="0"/>
          </a:p>
          <a:p>
            <a:pPr marL="914400" lvl="1" indent="-317500" algn="l" rtl="0">
              <a:spcBef>
                <a:spcPts val="0"/>
              </a:spcBef>
              <a:spcAft>
                <a:spcPts val="0"/>
              </a:spcAft>
              <a:buSzPts val="1400"/>
              <a:buChar char="-"/>
            </a:pPr>
            <a:r>
              <a:rPr lang="en" dirty="0"/>
              <a:t>L2 (Ridge) regularization</a:t>
            </a:r>
            <a:endParaRPr dirty="0"/>
          </a:p>
          <a:p>
            <a:pPr marL="914400" lvl="1" indent="-317500" algn="l" rtl="0">
              <a:spcBef>
                <a:spcPts val="0"/>
              </a:spcBef>
              <a:spcAft>
                <a:spcPts val="0"/>
              </a:spcAft>
              <a:buSzPts val="1400"/>
              <a:buChar char="-"/>
            </a:pPr>
            <a:r>
              <a:rPr lang="en" dirty="0"/>
              <a:t>Elastic Net regularization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Stochastic gradient descent</a:t>
            </a:r>
            <a:endParaRPr/>
          </a:p>
        </p:txBody>
      </p:sp>
      <p:pic>
        <p:nvPicPr>
          <p:cNvPr id="240" name="Google Shape;240;p31"/>
          <p:cNvPicPr preferRelativeResize="0"/>
          <p:nvPr/>
        </p:nvPicPr>
        <p:blipFill>
          <a:blip r:embed="rId3">
            <a:alphaModFix/>
          </a:blip>
          <a:stretch>
            <a:fillRect/>
          </a:stretch>
        </p:blipFill>
        <p:spPr>
          <a:xfrm>
            <a:off x="152400" y="1680125"/>
            <a:ext cx="8839202" cy="27492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Stochastic gradient descent: escaping bad minima</a:t>
            </a:r>
            <a:endParaRPr/>
          </a:p>
        </p:txBody>
      </p:sp>
      <p:pic>
        <p:nvPicPr>
          <p:cNvPr id="246" name="Google Shape;246;p32"/>
          <p:cNvPicPr preferRelativeResize="0"/>
          <p:nvPr/>
        </p:nvPicPr>
        <p:blipFill>
          <a:blip r:embed="rId3">
            <a:alphaModFix/>
          </a:blip>
          <a:stretch>
            <a:fillRect/>
          </a:stretch>
        </p:blipFill>
        <p:spPr>
          <a:xfrm>
            <a:off x="2352700" y="1170125"/>
            <a:ext cx="4438590" cy="3820975"/>
          </a:xfrm>
          <a:prstGeom prst="rect">
            <a:avLst/>
          </a:prstGeom>
          <a:noFill/>
          <a:ln>
            <a:noFill/>
          </a:ln>
        </p:spPr>
      </p:pic>
      <p:sp>
        <p:nvSpPr>
          <p:cNvPr id="247" name="Google Shape;247;p32"/>
          <p:cNvSpPr/>
          <p:nvPr/>
        </p:nvSpPr>
        <p:spPr>
          <a:xfrm>
            <a:off x="4365075" y="2117050"/>
            <a:ext cx="109800" cy="109200"/>
          </a:xfrm>
          <a:prstGeom prst="ellipse">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4517475" y="22694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a:off x="4593675" y="24980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4593675" y="27266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4746075" y="28790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4441275" y="29552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4365075" y="27266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4136475" y="26504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3755475" y="27266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3374475" y="28028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3069675" y="28790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3222075" y="26504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3222075" y="30314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3222075" y="2802850"/>
            <a:ext cx="109800" cy="109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32"/>
          <p:cNvCxnSpPr>
            <a:stCxn id="247" idx="5"/>
            <a:endCxn id="248" idx="1"/>
          </p:cNvCxnSpPr>
          <p:nvPr/>
        </p:nvCxnSpPr>
        <p:spPr>
          <a:xfrm>
            <a:off x="4458795" y="2210258"/>
            <a:ext cx="74700" cy="75300"/>
          </a:xfrm>
          <a:prstGeom prst="straightConnector1">
            <a:avLst/>
          </a:prstGeom>
          <a:noFill/>
          <a:ln w="9525" cap="flat" cmpd="sng">
            <a:solidFill>
              <a:srgbClr val="000000"/>
            </a:solidFill>
            <a:prstDash val="solid"/>
            <a:round/>
            <a:headEnd type="none" w="med" len="med"/>
            <a:tailEnd type="stealth" w="med" len="med"/>
          </a:ln>
        </p:spPr>
      </p:cxnSp>
      <p:cxnSp>
        <p:nvCxnSpPr>
          <p:cNvPr id="262" name="Google Shape;262;p32"/>
          <p:cNvCxnSpPr>
            <a:stCxn id="248" idx="5"/>
            <a:endCxn id="249" idx="0"/>
          </p:cNvCxnSpPr>
          <p:nvPr/>
        </p:nvCxnSpPr>
        <p:spPr>
          <a:xfrm>
            <a:off x="4611195" y="2362658"/>
            <a:ext cx="37500" cy="135300"/>
          </a:xfrm>
          <a:prstGeom prst="straightConnector1">
            <a:avLst/>
          </a:prstGeom>
          <a:noFill/>
          <a:ln w="9525" cap="flat" cmpd="sng">
            <a:solidFill>
              <a:srgbClr val="000000"/>
            </a:solidFill>
            <a:prstDash val="solid"/>
            <a:round/>
            <a:headEnd type="none" w="med" len="med"/>
            <a:tailEnd type="stealth" w="med" len="med"/>
          </a:ln>
        </p:spPr>
      </p:cxnSp>
      <p:cxnSp>
        <p:nvCxnSpPr>
          <p:cNvPr id="263" name="Google Shape;263;p32"/>
          <p:cNvCxnSpPr>
            <a:stCxn id="249" idx="4"/>
            <a:endCxn id="250" idx="0"/>
          </p:cNvCxnSpPr>
          <p:nvPr/>
        </p:nvCxnSpPr>
        <p:spPr>
          <a:xfrm>
            <a:off x="4648575" y="2607250"/>
            <a:ext cx="0" cy="119400"/>
          </a:xfrm>
          <a:prstGeom prst="straightConnector1">
            <a:avLst/>
          </a:prstGeom>
          <a:noFill/>
          <a:ln w="9525" cap="flat" cmpd="sng">
            <a:solidFill>
              <a:srgbClr val="000000"/>
            </a:solidFill>
            <a:prstDash val="solid"/>
            <a:round/>
            <a:headEnd type="none" w="med" len="med"/>
            <a:tailEnd type="stealth" w="med" len="med"/>
          </a:ln>
        </p:spPr>
      </p:cxnSp>
      <p:cxnSp>
        <p:nvCxnSpPr>
          <p:cNvPr id="264" name="Google Shape;264;p32"/>
          <p:cNvCxnSpPr>
            <a:stCxn id="250" idx="5"/>
            <a:endCxn id="251" idx="1"/>
          </p:cNvCxnSpPr>
          <p:nvPr/>
        </p:nvCxnSpPr>
        <p:spPr>
          <a:xfrm>
            <a:off x="4687395" y="2819858"/>
            <a:ext cx="74700" cy="75300"/>
          </a:xfrm>
          <a:prstGeom prst="straightConnector1">
            <a:avLst/>
          </a:prstGeom>
          <a:noFill/>
          <a:ln w="9525" cap="flat" cmpd="sng">
            <a:solidFill>
              <a:srgbClr val="000000"/>
            </a:solidFill>
            <a:prstDash val="solid"/>
            <a:round/>
            <a:headEnd type="none" w="med" len="med"/>
            <a:tailEnd type="stealth" w="med" len="med"/>
          </a:ln>
        </p:spPr>
      </p:cxnSp>
      <p:cxnSp>
        <p:nvCxnSpPr>
          <p:cNvPr id="265" name="Google Shape;265;p32"/>
          <p:cNvCxnSpPr>
            <a:endCxn id="252" idx="6"/>
          </p:cNvCxnSpPr>
          <p:nvPr/>
        </p:nvCxnSpPr>
        <p:spPr>
          <a:xfrm flipH="1">
            <a:off x="4551075" y="2939050"/>
            <a:ext cx="257700" cy="70800"/>
          </a:xfrm>
          <a:prstGeom prst="straightConnector1">
            <a:avLst/>
          </a:prstGeom>
          <a:noFill/>
          <a:ln w="9525" cap="flat" cmpd="sng">
            <a:solidFill>
              <a:srgbClr val="000000"/>
            </a:solidFill>
            <a:prstDash val="solid"/>
            <a:round/>
            <a:headEnd type="none" w="med" len="med"/>
            <a:tailEnd type="stealth" w="med" len="med"/>
          </a:ln>
        </p:spPr>
      </p:cxnSp>
      <p:cxnSp>
        <p:nvCxnSpPr>
          <p:cNvPr id="266" name="Google Shape;266;p32"/>
          <p:cNvCxnSpPr>
            <a:stCxn id="252" idx="5"/>
            <a:endCxn id="253" idx="4"/>
          </p:cNvCxnSpPr>
          <p:nvPr/>
        </p:nvCxnSpPr>
        <p:spPr>
          <a:xfrm rot="10800000">
            <a:off x="4420095" y="2835758"/>
            <a:ext cx="114900" cy="212700"/>
          </a:xfrm>
          <a:prstGeom prst="straightConnector1">
            <a:avLst/>
          </a:prstGeom>
          <a:noFill/>
          <a:ln w="9525" cap="flat" cmpd="sng">
            <a:solidFill>
              <a:srgbClr val="000000"/>
            </a:solidFill>
            <a:prstDash val="solid"/>
            <a:round/>
            <a:headEnd type="none" w="med" len="med"/>
            <a:tailEnd type="stealth" w="med" len="med"/>
          </a:ln>
        </p:spPr>
      </p:cxnSp>
      <p:cxnSp>
        <p:nvCxnSpPr>
          <p:cNvPr id="267" name="Google Shape;267;p32"/>
          <p:cNvCxnSpPr>
            <a:stCxn id="253" idx="5"/>
            <a:endCxn id="254" idx="6"/>
          </p:cNvCxnSpPr>
          <p:nvPr/>
        </p:nvCxnSpPr>
        <p:spPr>
          <a:xfrm rot="10800000">
            <a:off x="4246395" y="2704958"/>
            <a:ext cx="212400" cy="114900"/>
          </a:xfrm>
          <a:prstGeom prst="straightConnector1">
            <a:avLst/>
          </a:prstGeom>
          <a:noFill/>
          <a:ln w="9525" cap="flat" cmpd="sng">
            <a:solidFill>
              <a:srgbClr val="000000"/>
            </a:solidFill>
            <a:prstDash val="solid"/>
            <a:round/>
            <a:headEnd type="none" w="med" len="med"/>
            <a:tailEnd type="stealth" w="med" len="med"/>
          </a:ln>
        </p:spPr>
      </p:cxnSp>
      <p:cxnSp>
        <p:nvCxnSpPr>
          <p:cNvPr id="268" name="Google Shape;268;p32"/>
          <p:cNvCxnSpPr>
            <a:stCxn id="254" idx="6"/>
            <a:endCxn id="255" idx="6"/>
          </p:cNvCxnSpPr>
          <p:nvPr/>
        </p:nvCxnSpPr>
        <p:spPr>
          <a:xfrm flipH="1">
            <a:off x="3865275" y="2705050"/>
            <a:ext cx="381000" cy="76200"/>
          </a:xfrm>
          <a:prstGeom prst="straightConnector1">
            <a:avLst/>
          </a:prstGeom>
          <a:noFill/>
          <a:ln w="9525" cap="flat" cmpd="sng">
            <a:solidFill>
              <a:srgbClr val="000000"/>
            </a:solidFill>
            <a:prstDash val="solid"/>
            <a:round/>
            <a:headEnd type="none" w="med" len="med"/>
            <a:tailEnd type="stealth" w="med" len="med"/>
          </a:ln>
        </p:spPr>
      </p:cxnSp>
      <p:cxnSp>
        <p:nvCxnSpPr>
          <p:cNvPr id="269" name="Google Shape;269;p32"/>
          <p:cNvCxnSpPr>
            <a:stCxn id="255" idx="6"/>
            <a:endCxn id="256" idx="6"/>
          </p:cNvCxnSpPr>
          <p:nvPr/>
        </p:nvCxnSpPr>
        <p:spPr>
          <a:xfrm flipH="1">
            <a:off x="3484275" y="2781250"/>
            <a:ext cx="381000" cy="76200"/>
          </a:xfrm>
          <a:prstGeom prst="straightConnector1">
            <a:avLst/>
          </a:prstGeom>
          <a:noFill/>
          <a:ln w="9525" cap="flat" cmpd="sng">
            <a:solidFill>
              <a:srgbClr val="000000"/>
            </a:solidFill>
            <a:prstDash val="solid"/>
            <a:round/>
            <a:headEnd type="none" w="med" len="med"/>
            <a:tailEnd type="stealth" w="med" len="med"/>
          </a:ln>
        </p:spPr>
      </p:cxnSp>
      <p:cxnSp>
        <p:nvCxnSpPr>
          <p:cNvPr id="270" name="Google Shape;270;p32"/>
          <p:cNvCxnSpPr>
            <a:stCxn id="256" idx="1"/>
            <a:endCxn id="258" idx="5"/>
          </p:cNvCxnSpPr>
          <p:nvPr/>
        </p:nvCxnSpPr>
        <p:spPr>
          <a:xfrm rot="10800000">
            <a:off x="3315855" y="2743542"/>
            <a:ext cx="74700" cy="75300"/>
          </a:xfrm>
          <a:prstGeom prst="straightConnector1">
            <a:avLst/>
          </a:prstGeom>
          <a:noFill/>
          <a:ln w="9525" cap="flat" cmpd="sng">
            <a:solidFill>
              <a:srgbClr val="000000"/>
            </a:solidFill>
            <a:prstDash val="solid"/>
            <a:round/>
            <a:headEnd type="none" w="med" len="med"/>
            <a:tailEnd type="stealth" w="med" len="med"/>
          </a:ln>
        </p:spPr>
      </p:cxnSp>
      <p:cxnSp>
        <p:nvCxnSpPr>
          <p:cNvPr id="271" name="Google Shape;271;p32"/>
          <p:cNvCxnSpPr>
            <a:stCxn id="258" idx="7"/>
            <a:endCxn id="257" idx="0"/>
          </p:cNvCxnSpPr>
          <p:nvPr/>
        </p:nvCxnSpPr>
        <p:spPr>
          <a:xfrm flipH="1">
            <a:off x="3124695" y="2666442"/>
            <a:ext cx="191100" cy="212700"/>
          </a:xfrm>
          <a:prstGeom prst="straightConnector1">
            <a:avLst/>
          </a:prstGeom>
          <a:noFill/>
          <a:ln w="9525" cap="flat" cmpd="sng">
            <a:solidFill>
              <a:srgbClr val="000000"/>
            </a:solidFill>
            <a:prstDash val="solid"/>
            <a:round/>
            <a:headEnd type="none" w="med" len="med"/>
            <a:tailEnd type="stealth" w="med" len="med"/>
          </a:ln>
        </p:spPr>
      </p:cxnSp>
      <p:cxnSp>
        <p:nvCxnSpPr>
          <p:cNvPr id="272" name="Google Shape;272;p32"/>
          <p:cNvCxnSpPr>
            <a:stCxn id="257" idx="2"/>
            <a:endCxn id="259" idx="2"/>
          </p:cNvCxnSpPr>
          <p:nvPr/>
        </p:nvCxnSpPr>
        <p:spPr>
          <a:xfrm>
            <a:off x="3069675" y="2933650"/>
            <a:ext cx="152400" cy="152400"/>
          </a:xfrm>
          <a:prstGeom prst="straightConnector1">
            <a:avLst/>
          </a:prstGeom>
          <a:noFill/>
          <a:ln w="9525" cap="flat" cmpd="sng">
            <a:solidFill>
              <a:srgbClr val="000000"/>
            </a:solidFill>
            <a:prstDash val="solid"/>
            <a:round/>
            <a:headEnd type="none" w="med" len="med"/>
            <a:tailEnd type="stealth" w="med" len="med"/>
          </a:ln>
        </p:spPr>
      </p:cxnSp>
      <p:cxnSp>
        <p:nvCxnSpPr>
          <p:cNvPr id="273" name="Google Shape;273;p32"/>
          <p:cNvCxnSpPr>
            <a:stCxn id="259" idx="4"/>
            <a:endCxn id="260" idx="4"/>
          </p:cNvCxnSpPr>
          <p:nvPr/>
        </p:nvCxnSpPr>
        <p:spPr>
          <a:xfrm rot="10800000">
            <a:off x="3276975" y="2912050"/>
            <a:ext cx="0" cy="228600"/>
          </a:xfrm>
          <a:prstGeom prst="straightConnector1">
            <a:avLst/>
          </a:prstGeom>
          <a:noFill/>
          <a:ln w="9525" cap="flat" cmpd="sng">
            <a:solidFill>
              <a:srgbClr val="000000"/>
            </a:solidFill>
            <a:prstDash val="solid"/>
            <a:round/>
            <a:headEnd type="none" w="med" len="med"/>
            <a:tailEnd type="stealth"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Stochastic gradient descent algorithm</a:t>
            </a:r>
            <a:endParaRPr/>
          </a:p>
        </p:txBody>
      </p:sp>
      <p:pic>
        <p:nvPicPr>
          <p:cNvPr id="279" name="Google Shape;279;p33"/>
          <p:cNvPicPr preferRelativeResize="0"/>
          <p:nvPr/>
        </p:nvPicPr>
        <p:blipFill>
          <a:blip r:embed="rId3">
            <a:alphaModFix/>
          </a:blip>
          <a:stretch>
            <a:fillRect/>
          </a:stretch>
        </p:blipFill>
        <p:spPr>
          <a:xfrm>
            <a:off x="1940937" y="1254600"/>
            <a:ext cx="5262124" cy="3613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Mini-batch gradient descent</a:t>
            </a:r>
            <a:endParaRPr/>
          </a:p>
        </p:txBody>
      </p:sp>
      <p:sp>
        <p:nvSpPr>
          <p:cNvPr id="285" name="Google Shape;285;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Noise (i.e. randomness):</a:t>
            </a:r>
            <a:endParaRPr/>
          </a:p>
          <a:p>
            <a:pPr marL="914400" lvl="1" indent="-317500" algn="l" rtl="0">
              <a:spcBef>
                <a:spcPts val="0"/>
              </a:spcBef>
              <a:spcAft>
                <a:spcPts val="0"/>
              </a:spcAft>
              <a:buSzPts val="1400"/>
              <a:buChar char="-"/>
            </a:pPr>
            <a:r>
              <a:rPr lang="en"/>
              <a:t>A bit of noise can help us find the optimal solution by escaping local minima</a:t>
            </a:r>
            <a:endParaRPr/>
          </a:p>
          <a:p>
            <a:pPr marL="914400" lvl="1" indent="-317500" algn="l" rtl="0">
              <a:spcBef>
                <a:spcPts val="0"/>
              </a:spcBef>
              <a:spcAft>
                <a:spcPts val="0"/>
              </a:spcAft>
              <a:buSzPts val="1400"/>
              <a:buChar char="-"/>
            </a:pPr>
            <a:r>
              <a:rPr lang="en"/>
              <a:t>Too much noise can slow training due to lack of sustained downhill progress</a:t>
            </a:r>
            <a:endParaRPr/>
          </a:p>
          <a:p>
            <a:pPr marL="457200" lvl="0" indent="-342900" algn="l" rtl="0">
              <a:spcBef>
                <a:spcPts val="0"/>
              </a:spcBef>
              <a:spcAft>
                <a:spcPts val="0"/>
              </a:spcAft>
              <a:buSzPts val="1800"/>
              <a:buChar char="-"/>
            </a:pPr>
            <a:r>
              <a:rPr lang="en"/>
              <a:t>Computational efficiency:</a:t>
            </a:r>
            <a:endParaRPr/>
          </a:p>
          <a:p>
            <a:pPr marL="914400" lvl="1" indent="-317500" algn="l" rtl="0">
              <a:spcBef>
                <a:spcPts val="0"/>
              </a:spcBef>
              <a:spcAft>
                <a:spcPts val="0"/>
              </a:spcAft>
              <a:buSzPts val="1400"/>
              <a:buChar char="-"/>
            </a:pPr>
            <a:r>
              <a:rPr lang="en"/>
              <a:t>Big matrix multiplications may make our computers run out of memory</a:t>
            </a:r>
            <a:endParaRPr/>
          </a:p>
          <a:p>
            <a:pPr marL="914400" lvl="1" indent="-317500" algn="l" rtl="0">
              <a:spcBef>
                <a:spcPts val="0"/>
              </a:spcBef>
              <a:spcAft>
                <a:spcPts val="0"/>
              </a:spcAft>
              <a:buSzPts val="1400"/>
              <a:buChar char="-"/>
            </a:pPr>
            <a:r>
              <a:rPr lang="en"/>
              <a:t>Small matrix multiplications may not make efficient use of parallel computing</a:t>
            </a:r>
            <a:endParaRPr/>
          </a:p>
          <a:p>
            <a:pPr marL="457200" lvl="0" indent="-342900" algn="l" rtl="0">
              <a:spcBef>
                <a:spcPts val="0"/>
              </a:spcBef>
              <a:spcAft>
                <a:spcPts val="0"/>
              </a:spcAft>
              <a:buSzPts val="1800"/>
              <a:buChar char="-"/>
            </a:pPr>
            <a:r>
              <a:rPr lang="en" b="1"/>
              <a:t>We often want something in between</a:t>
            </a:r>
            <a:r>
              <a:rPr lang="en"/>
              <a:t>: estimate the gradient each iteration using </a:t>
            </a:r>
            <a:r>
              <a:rPr lang="en" i="1"/>
              <a:t>some, but not all</a:t>
            </a:r>
            <a:r>
              <a:rPr lang="en"/>
              <a:t> of the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animEffect transition="in" filter="fade">
                                      <p:cBhvr>
                                        <p:cTn id="7" dur="1000"/>
                                        <p:tgtEl>
                                          <p:spTgt spid="2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
                                            <p:txEl>
                                              <p:pRg st="1" end="1"/>
                                            </p:txEl>
                                          </p:spTgt>
                                        </p:tgtEl>
                                        <p:attrNameLst>
                                          <p:attrName>style.visibility</p:attrName>
                                        </p:attrNameLst>
                                      </p:cBhvr>
                                      <p:to>
                                        <p:strVal val="visible"/>
                                      </p:to>
                                    </p:set>
                                    <p:animEffect transition="in" filter="fade">
                                      <p:cBhvr>
                                        <p:cTn id="12" dur="1000"/>
                                        <p:tgtEl>
                                          <p:spTgt spid="2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5">
                                            <p:txEl>
                                              <p:pRg st="2" end="2"/>
                                            </p:txEl>
                                          </p:spTgt>
                                        </p:tgtEl>
                                        <p:attrNameLst>
                                          <p:attrName>style.visibility</p:attrName>
                                        </p:attrNameLst>
                                      </p:cBhvr>
                                      <p:to>
                                        <p:strVal val="visible"/>
                                      </p:to>
                                    </p:set>
                                    <p:animEffect transition="in" filter="fade">
                                      <p:cBhvr>
                                        <p:cTn id="17" dur="1000"/>
                                        <p:tgtEl>
                                          <p:spTgt spid="2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5">
                                            <p:txEl>
                                              <p:pRg st="3" end="3"/>
                                            </p:txEl>
                                          </p:spTgt>
                                        </p:tgtEl>
                                        <p:attrNameLst>
                                          <p:attrName>style.visibility</p:attrName>
                                        </p:attrNameLst>
                                      </p:cBhvr>
                                      <p:to>
                                        <p:strVal val="visible"/>
                                      </p:to>
                                    </p:set>
                                    <p:animEffect transition="in" filter="fade">
                                      <p:cBhvr>
                                        <p:cTn id="22" dur="1000"/>
                                        <p:tgtEl>
                                          <p:spTgt spid="2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5">
                                            <p:txEl>
                                              <p:pRg st="4" end="4"/>
                                            </p:txEl>
                                          </p:spTgt>
                                        </p:tgtEl>
                                        <p:attrNameLst>
                                          <p:attrName>style.visibility</p:attrName>
                                        </p:attrNameLst>
                                      </p:cBhvr>
                                      <p:to>
                                        <p:strVal val="visible"/>
                                      </p:to>
                                    </p:set>
                                    <p:animEffect transition="in" filter="fade">
                                      <p:cBhvr>
                                        <p:cTn id="27" dur="1000"/>
                                        <p:tgtEl>
                                          <p:spTgt spid="2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5">
                                            <p:txEl>
                                              <p:pRg st="5" end="5"/>
                                            </p:txEl>
                                          </p:spTgt>
                                        </p:tgtEl>
                                        <p:attrNameLst>
                                          <p:attrName>style.visibility</p:attrName>
                                        </p:attrNameLst>
                                      </p:cBhvr>
                                      <p:to>
                                        <p:strVal val="visible"/>
                                      </p:to>
                                    </p:set>
                                    <p:animEffect transition="in" filter="fade">
                                      <p:cBhvr>
                                        <p:cTn id="32" dur="1000"/>
                                        <p:tgtEl>
                                          <p:spTgt spid="28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5">
                                            <p:txEl>
                                              <p:pRg st="6" end="6"/>
                                            </p:txEl>
                                          </p:spTgt>
                                        </p:tgtEl>
                                        <p:attrNameLst>
                                          <p:attrName>style.visibility</p:attrName>
                                        </p:attrNameLst>
                                      </p:cBhvr>
                                      <p:to>
                                        <p:strVal val="visible"/>
                                      </p:to>
                                    </p:set>
                                    <p:animEffect transition="in" filter="fade">
                                      <p:cBhvr>
                                        <p:cTn id="37" dur="1000"/>
                                        <p:tgtEl>
                                          <p:spTgt spid="28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Mini-batch gradient descent</a:t>
            </a:r>
            <a:endParaRPr/>
          </a:p>
        </p:txBody>
      </p:sp>
      <p:pic>
        <p:nvPicPr>
          <p:cNvPr id="291" name="Google Shape;291;p35"/>
          <p:cNvPicPr preferRelativeResize="0"/>
          <p:nvPr/>
        </p:nvPicPr>
        <p:blipFill>
          <a:blip r:embed="rId3">
            <a:alphaModFix/>
          </a:blip>
          <a:stretch>
            <a:fillRect/>
          </a:stretch>
        </p:blipFill>
        <p:spPr>
          <a:xfrm>
            <a:off x="717063" y="1126475"/>
            <a:ext cx="7709878"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Mini-batch gradient descent algorithm</a:t>
            </a:r>
            <a:endParaRPr/>
          </a:p>
        </p:txBody>
      </p:sp>
      <p:pic>
        <p:nvPicPr>
          <p:cNvPr id="297" name="Google Shape;297;p36"/>
          <p:cNvPicPr preferRelativeResize="0"/>
          <p:nvPr/>
        </p:nvPicPr>
        <p:blipFill>
          <a:blip r:embed="rId3">
            <a:alphaModFix/>
          </a:blip>
          <a:stretch>
            <a:fillRect/>
          </a:stretch>
        </p:blipFill>
        <p:spPr>
          <a:xfrm>
            <a:off x="1007513" y="1220225"/>
            <a:ext cx="7128975" cy="36051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of the batch size</a:t>
            </a:r>
            <a:endParaRPr/>
          </a:p>
        </p:txBody>
      </p:sp>
      <p:pic>
        <p:nvPicPr>
          <p:cNvPr id="303" name="Google Shape;303;p37"/>
          <p:cNvPicPr preferRelativeResize="0"/>
          <p:nvPr/>
        </p:nvPicPr>
        <p:blipFill>
          <a:blip r:embed="rId3">
            <a:alphaModFix/>
          </a:blip>
          <a:stretch>
            <a:fillRect/>
          </a:stretch>
        </p:blipFill>
        <p:spPr>
          <a:xfrm>
            <a:off x="2133600" y="1261250"/>
            <a:ext cx="4876800" cy="3171825"/>
          </a:xfrm>
          <a:prstGeom prst="rect">
            <a:avLst/>
          </a:prstGeom>
          <a:noFill/>
          <a:ln>
            <a:noFill/>
          </a:ln>
        </p:spPr>
      </p:pic>
      <p:sp>
        <p:nvSpPr>
          <p:cNvPr id="304" name="Google Shape;304;p37"/>
          <p:cNvSpPr/>
          <p:nvPr/>
        </p:nvSpPr>
        <p:spPr>
          <a:xfrm>
            <a:off x="4525125" y="4245225"/>
            <a:ext cx="421800" cy="145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7"/>
          <p:cNvSpPr txBox="1"/>
          <p:nvPr/>
        </p:nvSpPr>
        <p:spPr>
          <a:xfrm>
            <a:off x="5361750" y="4390725"/>
            <a:ext cx="13677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Not the same as # of iterations (updates)</a:t>
            </a:r>
            <a:endParaRPr sz="1000"/>
          </a:p>
        </p:txBody>
      </p:sp>
      <p:cxnSp>
        <p:nvCxnSpPr>
          <p:cNvPr id="306" name="Google Shape;306;p37"/>
          <p:cNvCxnSpPr>
            <a:stCxn id="305" idx="1"/>
            <a:endCxn id="304" idx="3"/>
          </p:cNvCxnSpPr>
          <p:nvPr/>
        </p:nvCxnSpPr>
        <p:spPr>
          <a:xfrm rot="10800000">
            <a:off x="4946850" y="4318125"/>
            <a:ext cx="414900" cy="279900"/>
          </a:xfrm>
          <a:prstGeom prst="straightConnector1">
            <a:avLst/>
          </a:prstGeom>
          <a:noFill/>
          <a:ln w="9525" cap="flat" cmpd="sng">
            <a:solidFill>
              <a:srgbClr val="000000"/>
            </a:solidFill>
            <a:prstDash val="solid"/>
            <a:round/>
            <a:headEnd type="none" w="med" len="med"/>
            <a:tailEnd type="triangle" w="med" len="med"/>
          </a:ln>
        </p:spPr>
      </p:cxnSp>
      <p:sp>
        <p:nvSpPr>
          <p:cNvPr id="307" name="Google Shape;307;p37"/>
          <p:cNvSpPr txBox="1"/>
          <p:nvPr/>
        </p:nvSpPr>
        <p:spPr>
          <a:xfrm>
            <a:off x="311700" y="4478025"/>
            <a:ext cx="3462900" cy="4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Note</a:t>
            </a:r>
            <a:r>
              <a:rPr lang="en" sz="1200"/>
              <a:t>: graph is for a deep neural network</a:t>
            </a:r>
            <a:br>
              <a:rPr lang="en" sz="1200"/>
            </a:br>
            <a:r>
              <a:rPr lang="en" sz="1200"/>
              <a:t>(many local minima, noise is more important)</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Regularization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Overfitting</a:t>
            </a:r>
            <a:endParaRPr/>
          </a:p>
        </p:txBody>
      </p:sp>
      <p:pic>
        <p:nvPicPr>
          <p:cNvPr id="318" name="Google Shape;318;p39"/>
          <p:cNvPicPr preferRelativeResize="0"/>
          <p:nvPr/>
        </p:nvPicPr>
        <p:blipFill>
          <a:blip r:embed="rId3">
            <a:alphaModFix/>
          </a:blip>
          <a:stretch>
            <a:fillRect/>
          </a:stretch>
        </p:blipFill>
        <p:spPr>
          <a:xfrm>
            <a:off x="532800" y="1646275"/>
            <a:ext cx="8078400" cy="2807700"/>
          </a:xfrm>
          <a:prstGeom prst="rect">
            <a:avLst/>
          </a:prstGeom>
          <a:noFill/>
          <a:ln>
            <a:noFill/>
          </a:ln>
        </p:spPr>
      </p:pic>
      <p:sp>
        <p:nvSpPr>
          <p:cNvPr id="319" name="Google Shape;319;p39"/>
          <p:cNvSpPr txBox="1"/>
          <p:nvPr/>
        </p:nvSpPr>
        <p:spPr>
          <a:xfrm>
            <a:off x="5071625" y="3498225"/>
            <a:ext cx="782700" cy="267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x</a:t>
            </a:r>
            <a:endParaRPr/>
          </a:p>
        </p:txBody>
      </p:sp>
      <p:sp>
        <p:nvSpPr>
          <p:cNvPr id="320" name="Google Shape;320;p39"/>
          <p:cNvSpPr txBox="1"/>
          <p:nvPr/>
        </p:nvSpPr>
        <p:spPr>
          <a:xfrm>
            <a:off x="5023700" y="3482175"/>
            <a:ext cx="782700" cy="299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x</a:t>
            </a:r>
            <a:endParaRPr/>
          </a:p>
        </p:txBody>
      </p:sp>
      <p:sp>
        <p:nvSpPr>
          <p:cNvPr id="321" name="Google Shape;321;p39"/>
          <p:cNvSpPr txBox="1"/>
          <p:nvPr/>
        </p:nvSpPr>
        <p:spPr>
          <a:xfrm>
            <a:off x="7675950" y="3498225"/>
            <a:ext cx="782700" cy="299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x</a:t>
            </a:r>
            <a:endParaRPr/>
          </a:p>
        </p:txBody>
      </p:sp>
      <p:sp>
        <p:nvSpPr>
          <p:cNvPr id="322" name="Google Shape;322;p39"/>
          <p:cNvSpPr txBox="1"/>
          <p:nvPr/>
        </p:nvSpPr>
        <p:spPr>
          <a:xfrm>
            <a:off x="2325475" y="3498225"/>
            <a:ext cx="782700" cy="299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x</a:t>
            </a:r>
            <a:endParaRPr/>
          </a:p>
        </p:txBody>
      </p:sp>
      <p:sp>
        <p:nvSpPr>
          <p:cNvPr id="323" name="Google Shape;323;p39"/>
          <p:cNvSpPr txBox="1"/>
          <p:nvPr/>
        </p:nvSpPr>
        <p:spPr>
          <a:xfrm>
            <a:off x="736750" y="1811200"/>
            <a:ext cx="782700" cy="299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y</a:t>
            </a:r>
            <a:endParaRPr/>
          </a:p>
        </p:txBody>
      </p:sp>
      <p:sp>
        <p:nvSpPr>
          <p:cNvPr id="324" name="Google Shape;324;p39"/>
          <p:cNvSpPr txBox="1"/>
          <p:nvPr/>
        </p:nvSpPr>
        <p:spPr>
          <a:xfrm>
            <a:off x="3444900" y="1811200"/>
            <a:ext cx="782700" cy="299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y</a:t>
            </a:r>
            <a:endParaRPr/>
          </a:p>
        </p:txBody>
      </p:sp>
      <p:sp>
        <p:nvSpPr>
          <p:cNvPr id="325" name="Google Shape;325;p39"/>
          <p:cNvSpPr txBox="1"/>
          <p:nvPr/>
        </p:nvSpPr>
        <p:spPr>
          <a:xfrm>
            <a:off x="6073250" y="1811200"/>
            <a:ext cx="782700" cy="299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29"/>
        <p:cNvGrpSpPr/>
        <p:nvPr/>
      </p:nvGrpSpPr>
      <p:grpSpPr>
        <a:xfrm>
          <a:off x="0" y="0"/>
          <a:ext cx="0" cy="0"/>
          <a:chOff x="0" y="0"/>
          <a:chExt cx="0" cy="0"/>
        </a:xfrm>
      </p:grpSpPr>
      <p:sp>
        <p:nvSpPr>
          <p:cNvPr id="330" name="Google Shape;33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Overfitting</a:t>
            </a:r>
            <a:endParaRPr/>
          </a:p>
        </p:txBody>
      </p:sp>
      <p:sp>
        <p:nvSpPr>
          <p:cNvPr id="331" name="Google Shape;331;p40"/>
          <p:cNvSpPr txBox="1">
            <a:spLocks noGrp="1"/>
          </p:cNvSpPr>
          <p:nvPr>
            <p:ph type="body" idx="1"/>
          </p:nvPr>
        </p:nvSpPr>
        <p:spPr>
          <a:xfrm>
            <a:off x="311700" y="1152475"/>
            <a:ext cx="8520600" cy="3607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has two components components: </a:t>
            </a:r>
            <a:r>
              <a:rPr lang="en" i="1"/>
              <a:t>signal (pattern)</a:t>
            </a:r>
            <a:r>
              <a:rPr lang="en"/>
              <a:t> + </a:t>
            </a:r>
            <a:r>
              <a:rPr lang="en" i="1"/>
              <a:t>noise</a:t>
            </a:r>
            <a:endParaRPr/>
          </a:p>
          <a:p>
            <a:pPr marL="457200" lvl="0" indent="-342900" algn="l" rtl="0">
              <a:spcBef>
                <a:spcPts val="0"/>
              </a:spcBef>
              <a:spcAft>
                <a:spcPts val="0"/>
              </a:spcAft>
              <a:buSzPts val="1800"/>
              <a:buChar char="-"/>
            </a:pPr>
            <a:r>
              <a:rPr lang="en"/>
              <a:t>Example: predicting house prices from # of bedrooms, area, age, etc.</a:t>
            </a:r>
            <a:endParaRPr/>
          </a:p>
          <a:p>
            <a:pPr marL="914400" lvl="1" indent="-317500" algn="l" rtl="0">
              <a:spcBef>
                <a:spcPts val="0"/>
              </a:spcBef>
              <a:spcAft>
                <a:spcPts val="0"/>
              </a:spcAft>
              <a:buSzPts val="1400"/>
              <a:buChar char="-"/>
            </a:pPr>
            <a:r>
              <a:rPr lang="en"/>
              <a:t>Signal: degree to which these features actually influence the price</a:t>
            </a:r>
            <a:endParaRPr/>
          </a:p>
          <a:p>
            <a:pPr marL="914400" lvl="1" indent="-317500" algn="l" rtl="0">
              <a:spcBef>
                <a:spcPts val="0"/>
              </a:spcBef>
              <a:spcAft>
                <a:spcPts val="0"/>
              </a:spcAft>
              <a:buSzPts val="1400"/>
              <a:buChar char="-"/>
            </a:pPr>
            <a:r>
              <a:rPr lang="en"/>
              <a:t>Noise: spurious relationships between these features and the price in your dataset</a:t>
            </a:r>
            <a:endParaRPr/>
          </a:p>
          <a:p>
            <a:pPr marL="457200" lvl="0" indent="-342900" algn="l" rtl="0">
              <a:spcBef>
                <a:spcPts val="0"/>
              </a:spcBef>
              <a:spcAft>
                <a:spcPts val="0"/>
              </a:spcAft>
              <a:buSzPts val="1800"/>
              <a:buChar char="-"/>
            </a:pPr>
            <a:r>
              <a:rPr lang="en" b="1"/>
              <a:t>Goal of machine learning</a:t>
            </a:r>
            <a:r>
              <a:rPr lang="en"/>
              <a:t>: learn the signal, ignore the noise</a:t>
            </a:r>
            <a:endParaRPr/>
          </a:p>
          <a:p>
            <a:pPr marL="457200" lvl="0" indent="-342900" algn="l" rtl="0">
              <a:spcBef>
                <a:spcPts val="0"/>
              </a:spcBef>
              <a:spcAft>
                <a:spcPts val="0"/>
              </a:spcAft>
              <a:buSzPts val="1800"/>
              <a:buChar char="-"/>
            </a:pPr>
            <a:r>
              <a:rPr lang="en"/>
              <a:t>When the model is learning the noise, we say that it is </a:t>
            </a:r>
            <a:r>
              <a:rPr lang="en" b="1"/>
              <a:t>overfitting</a:t>
            </a:r>
            <a:endParaRPr/>
          </a:p>
          <a:p>
            <a:pPr marL="457200" lvl="0" indent="-342900" algn="l" rtl="0">
              <a:spcBef>
                <a:spcPts val="0"/>
              </a:spcBef>
              <a:spcAft>
                <a:spcPts val="0"/>
              </a:spcAft>
              <a:buSzPts val="1800"/>
              <a:buChar char="-"/>
            </a:pPr>
            <a:r>
              <a:rPr lang="en"/>
              <a:t>Overfitting is undesirable, because the noise is spurious and therefore won’t be the same on new data seen out in the real world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1">
                                            <p:txEl>
                                              <p:pRg st="0" end="0"/>
                                            </p:txEl>
                                          </p:spTgt>
                                        </p:tgtEl>
                                        <p:attrNameLst>
                                          <p:attrName>style.visibility</p:attrName>
                                        </p:attrNameLst>
                                      </p:cBhvr>
                                      <p:to>
                                        <p:strVal val="visible"/>
                                      </p:to>
                                    </p:set>
                                    <p:animEffect transition="in" filter="fade">
                                      <p:cBhvr>
                                        <p:cTn id="7" dur="1000"/>
                                        <p:tgtEl>
                                          <p:spTgt spid="3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1">
                                            <p:txEl>
                                              <p:pRg st="1" end="1"/>
                                            </p:txEl>
                                          </p:spTgt>
                                        </p:tgtEl>
                                        <p:attrNameLst>
                                          <p:attrName>style.visibility</p:attrName>
                                        </p:attrNameLst>
                                      </p:cBhvr>
                                      <p:to>
                                        <p:strVal val="visible"/>
                                      </p:to>
                                    </p:set>
                                    <p:animEffect transition="in" filter="fade">
                                      <p:cBhvr>
                                        <p:cTn id="12" dur="1000"/>
                                        <p:tgtEl>
                                          <p:spTgt spid="3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1">
                                            <p:txEl>
                                              <p:pRg st="2" end="2"/>
                                            </p:txEl>
                                          </p:spTgt>
                                        </p:tgtEl>
                                        <p:attrNameLst>
                                          <p:attrName>style.visibility</p:attrName>
                                        </p:attrNameLst>
                                      </p:cBhvr>
                                      <p:to>
                                        <p:strVal val="visible"/>
                                      </p:to>
                                    </p:set>
                                    <p:animEffect transition="in" filter="fade">
                                      <p:cBhvr>
                                        <p:cTn id="17" dur="1000"/>
                                        <p:tgtEl>
                                          <p:spTgt spid="3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1">
                                            <p:txEl>
                                              <p:pRg st="3" end="3"/>
                                            </p:txEl>
                                          </p:spTgt>
                                        </p:tgtEl>
                                        <p:attrNameLst>
                                          <p:attrName>style.visibility</p:attrName>
                                        </p:attrNameLst>
                                      </p:cBhvr>
                                      <p:to>
                                        <p:strVal val="visible"/>
                                      </p:to>
                                    </p:set>
                                    <p:animEffect transition="in" filter="fade">
                                      <p:cBhvr>
                                        <p:cTn id="22" dur="1000"/>
                                        <p:tgtEl>
                                          <p:spTgt spid="3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1">
                                            <p:txEl>
                                              <p:pRg st="4" end="4"/>
                                            </p:txEl>
                                          </p:spTgt>
                                        </p:tgtEl>
                                        <p:attrNameLst>
                                          <p:attrName>style.visibility</p:attrName>
                                        </p:attrNameLst>
                                      </p:cBhvr>
                                      <p:to>
                                        <p:strVal val="visible"/>
                                      </p:to>
                                    </p:set>
                                    <p:animEffect transition="in" filter="fade">
                                      <p:cBhvr>
                                        <p:cTn id="27" dur="1000"/>
                                        <p:tgtEl>
                                          <p:spTgt spid="3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1">
                                            <p:txEl>
                                              <p:pRg st="5" end="5"/>
                                            </p:txEl>
                                          </p:spTgt>
                                        </p:tgtEl>
                                        <p:attrNameLst>
                                          <p:attrName>style.visibility</p:attrName>
                                        </p:attrNameLst>
                                      </p:cBhvr>
                                      <p:to>
                                        <p:strVal val="visible"/>
                                      </p:to>
                                    </p:set>
                                    <p:animEffect transition="in" filter="fade">
                                      <p:cBhvr>
                                        <p:cTn id="32" dur="1000"/>
                                        <p:tgtEl>
                                          <p:spTgt spid="3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1">
                                            <p:txEl>
                                              <p:pRg st="6" end="6"/>
                                            </p:txEl>
                                          </p:spTgt>
                                        </p:tgtEl>
                                        <p:attrNameLst>
                                          <p:attrName>style.visibility</p:attrName>
                                        </p:attrNameLst>
                                      </p:cBhvr>
                                      <p:to>
                                        <p:strVal val="visible"/>
                                      </p:to>
                                    </p:set>
                                    <p:animEffect transition="in" filter="fade">
                                      <p:cBhvr>
                                        <p:cTn id="37" dur="1000"/>
                                        <p:tgtEl>
                                          <p:spTgt spid="3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Issues and challenges in ML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Overfitting and model complexity</a:t>
            </a:r>
            <a:endParaRPr/>
          </a:p>
        </p:txBody>
      </p:sp>
      <p:pic>
        <p:nvPicPr>
          <p:cNvPr id="337" name="Google Shape;337;p41"/>
          <p:cNvPicPr preferRelativeResize="0"/>
          <p:nvPr/>
        </p:nvPicPr>
        <p:blipFill>
          <a:blip r:embed="rId3">
            <a:alphaModFix/>
          </a:blip>
          <a:stretch>
            <a:fillRect/>
          </a:stretch>
        </p:blipFill>
        <p:spPr>
          <a:xfrm>
            <a:off x="677075" y="1313875"/>
            <a:ext cx="7789851" cy="3409125"/>
          </a:xfrm>
          <a:prstGeom prst="rect">
            <a:avLst/>
          </a:prstGeom>
          <a:noFill/>
          <a:ln>
            <a:noFill/>
          </a:ln>
        </p:spPr>
      </p:pic>
      <p:sp>
        <p:nvSpPr>
          <p:cNvPr id="338" name="Google Shape;338;p41"/>
          <p:cNvSpPr txBox="1"/>
          <p:nvPr/>
        </p:nvSpPr>
        <p:spPr>
          <a:xfrm>
            <a:off x="5231350" y="3380850"/>
            <a:ext cx="3458400" cy="42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(data that you train your model with)</a:t>
            </a:r>
            <a:endParaRPr sz="1600"/>
          </a:p>
        </p:txBody>
      </p:sp>
      <p:sp>
        <p:nvSpPr>
          <p:cNvPr id="339" name="Google Shape;339;p41"/>
          <p:cNvSpPr txBox="1"/>
          <p:nvPr/>
        </p:nvSpPr>
        <p:spPr>
          <a:xfrm>
            <a:off x="5275600" y="1408775"/>
            <a:ext cx="3712800" cy="42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(data that you evaluate your model on)</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model complexity?</a:t>
            </a:r>
            <a:endParaRPr/>
          </a:p>
        </p:txBody>
      </p:sp>
      <p:sp>
        <p:nvSpPr>
          <p:cNvPr id="345" name="Google Shape;345;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space of functions a model can learn</a:t>
            </a:r>
            <a:endParaRPr/>
          </a:p>
          <a:p>
            <a:pPr marL="457200" lvl="0" indent="-342900" algn="l" rtl="0">
              <a:spcBef>
                <a:spcPts val="0"/>
              </a:spcBef>
              <a:spcAft>
                <a:spcPts val="0"/>
              </a:spcAft>
              <a:buSzPts val="1800"/>
              <a:buChar char="-"/>
            </a:pPr>
            <a:r>
              <a:rPr lang="en"/>
              <a:t>Influenced by:</a:t>
            </a:r>
            <a:endParaRPr/>
          </a:p>
          <a:p>
            <a:pPr marL="914400" lvl="1" indent="-317500" algn="l" rtl="0">
              <a:spcBef>
                <a:spcPts val="0"/>
              </a:spcBef>
              <a:spcAft>
                <a:spcPts val="0"/>
              </a:spcAft>
              <a:buSzPts val="1400"/>
              <a:buChar char="-"/>
            </a:pPr>
            <a:r>
              <a:rPr lang="en"/>
              <a:t>Model architecture (structure, type)</a:t>
            </a:r>
            <a:endParaRPr/>
          </a:p>
          <a:p>
            <a:pPr marL="914400" lvl="1" indent="-317500" algn="l" rtl="0">
              <a:spcBef>
                <a:spcPts val="0"/>
              </a:spcBef>
              <a:spcAft>
                <a:spcPts val="0"/>
              </a:spcAft>
              <a:buSzPts val="1400"/>
              <a:buChar char="-"/>
            </a:pPr>
            <a:r>
              <a:rPr lang="en"/>
              <a:t>Model flexibility (e.g. number of parameters)</a:t>
            </a:r>
            <a:endParaRPr/>
          </a:p>
          <a:p>
            <a:pPr marL="914400" lvl="1" indent="-317500" algn="l" rtl="0">
              <a:spcBef>
                <a:spcPts val="0"/>
              </a:spcBef>
              <a:spcAft>
                <a:spcPts val="0"/>
              </a:spcAft>
              <a:buSzPts val="1400"/>
              <a:buChar char="-"/>
            </a:pPr>
            <a:r>
              <a:rPr lang="en"/>
              <a:t>The particular solution we converge to (i.e. final parameters)</a:t>
            </a:r>
            <a:endParaRPr/>
          </a:p>
          <a:p>
            <a:pPr marL="457200" lvl="0" indent="-342900" algn="l" rtl="0">
              <a:spcBef>
                <a:spcPts val="0"/>
              </a:spcBef>
              <a:spcAft>
                <a:spcPts val="0"/>
              </a:spcAft>
              <a:buSzPts val="1800"/>
              <a:buChar char="-"/>
            </a:pPr>
            <a:r>
              <a:rPr lang="en"/>
              <a:t>Example for linear regression architecture: parameters come from weights connecting features to dependent variable</a:t>
            </a:r>
            <a:endParaRPr/>
          </a:p>
          <a:p>
            <a:pPr marL="914400" lvl="1" indent="-317500" algn="l" rtl="0">
              <a:spcBef>
                <a:spcPts val="0"/>
              </a:spcBef>
              <a:spcAft>
                <a:spcPts val="0"/>
              </a:spcAft>
              <a:buSzPts val="1400"/>
              <a:buChar char="-"/>
            </a:pPr>
            <a:r>
              <a:rPr lang="en"/>
              <a:t>Complexity of linear regression models increases as the number of parameters increases</a:t>
            </a:r>
            <a:endParaRPr/>
          </a:p>
          <a:p>
            <a:pPr marL="914400" lvl="1" indent="-317500" algn="l" rtl="0">
              <a:spcBef>
                <a:spcPts val="0"/>
              </a:spcBef>
              <a:spcAft>
                <a:spcPts val="0"/>
              </a:spcAft>
              <a:buSzPts val="1400"/>
              <a:buChar char="-"/>
            </a:pPr>
            <a:r>
              <a:rPr lang="en"/>
              <a:t>The number of parameters increases with the number of features you use (dimensionality)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5">
                                            <p:txEl>
                                              <p:pRg st="0" end="0"/>
                                            </p:txEl>
                                          </p:spTgt>
                                        </p:tgtEl>
                                        <p:attrNameLst>
                                          <p:attrName>style.visibility</p:attrName>
                                        </p:attrNameLst>
                                      </p:cBhvr>
                                      <p:to>
                                        <p:strVal val="visible"/>
                                      </p:to>
                                    </p:set>
                                    <p:animEffect transition="in" filter="fade">
                                      <p:cBhvr>
                                        <p:cTn id="7" dur="1000"/>
                                        <p:tgtEl>
                                          <p:spTgt spid="3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5">
                                            <p:txEl>
                                              <p:pRg st="1" end="1"/>
                                            </p:txEl>
                                          </p:spTgt>
                                        </p:tgtEl>
                                        <p:attrNameLst>
                                          <p:attrName>style.visibility</p:attrName>
                                        </p:attrNameLst>
                                      </p:cBhvr>
                                      <p:to>
                                        <p:strVal val="visible"/>
                                      </p:to>
                                    </p:set>
                                    <p:animEffect transition="in" filter="fade">
                                      <p:cBhvr>
                                        <p:cTn id="12" dur="1000"/>
                                        <p:tgtEl>
                                          <p:spTgt spid="3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5">
                                            <p:txEl>
                                              <p:pRg st="2" end="2"/>
                                            </p:txEl>
                                          </p:spTgt>
                                        </p:tgtEl>
                                        <p:attrNameLst>
                                          <p:attrName>style.visibility</p:attrName>
                                        </p:attrNameLst>
                                      </p:cBhvr>
                                      <p:to>
                                        <p:strVal val="visible"/>
                                      </p:to>
                                    </p:set>
                                    <p:animEffect transition="in" filter="fade">
                                      <p:cBhvr>
                                        <p:cTn id="17" dur="1000"/>
                                        <p:tgtEl>
                                          <p:spTgt spid="3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5">
                                            <p:txEl>
                                              <p:pRg st="3" end="3"/>
                                            </p:txEl>
                                          </p:spTgt>
                                        </p:tgtEl>
                                        <p:attrNameLst>
                                          <p:attrName>style.visibility</p:attrName>
                                        </p:attrNameLst>
                                      </p:cBhvr>
                                      <p:to>
                                        <p:strVal val="visible"/>
                                      </p:to>
                                    </p:set>
                                    <p:animEffect transition="in" filter="fade">
                                      <p:cBhvr>
                                        <p:cTn id="22" dur="1000"/>
                                        <p:tgtEl>
                                          <p:spTgt spid="34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5">
                                            <p:txEl>
                                              <p:pRg st="4" end="4"/>
                                            </p:txEl>
                                          </p:spTgt>
                                        </p:tgtEl>
                                        <p:attrNameLst>
                                          <p:attrName>style.visibility</p:attrName>
                                        </p:attrNameLst>
                                      </p:cBhvr>
                                      <p:to>
                                        <p:strVal val="visible"/>
                                      </p:to>
                                    </p:set>
                                    <p:animEffect transition="in" filter="fade">
                                      <p:cBhvr>
                                        <p:cTn id="27" dur="1000"/>
                                        <p:tgtEl>
                                          <p:spTgt spid="34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5">
                                            <p:txEl>
                                              <p:pRg st="5" end="5"/>
                                            </p:txEl>
                                          </p:spTgt>
                                        </p:tgtEl>
                                        <p:attrNameLst>
                                          <p:attrName>style.visibility</p:attrName>
                                        </p:attrNameLst>
                                      </p:cBhvr>
                                      <p:to>
                                        <p:strVal val="visible"/>
                                      </p:to>
                                    </p:set>
                                    <p:animEffect transition="in" filter="fade">
                                      <p:cBhvr>
                                        <p:cTn id="32" dur="1000"/>
                                        <p:tgtEl>
                                          <p:spTgt spid="34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5">
                                            <p:txEl>
                                              <p:pRg st="6" end="6"/>
                                            </p:txEl>
                                          </p:spTgt>
                                        </p:tgtEl>
                                        <p:attrNameLst>
                                          <p:attrName>style.visibility</p:attrName>
                                        </p:attrNameLst>
                                      </p:cBhvr>
                                      <p:to>
                                        <p:strVal val="visible"/>
                                      </p:to>
                                    </p:set>
                                    <p:animEffect transition="in" filter="fade">
                                      <p:cBhvr>
                                        <p:cTn id="37" dur="1000"/>
                                        <p:tgtEl>
                                          <p:spTgt spid="34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5">
                                            <p:txEl>
                                              <p:pRg st="7" end="7"/>
                                            </p:txEl>
                                          </p:spTgt>
                                        </p:tgtEl>
                                        <p:attrNameLst>
                                          <p:attrName>style.visibility</p:attrName>
                                        </p:attrNameLst>
                                      </p:cBhvr>
                                      <p:to>
                                        <p:strVal val="visible"/>
                                      </p:to>
                                    </p:set>
                                    <p:animEffect transition="in" filter="fade">
                                      <p:cBhvr>
                                        <p:cTn id="42" dur="1000"/>
                                        <p:tgtEl>
                                          <p:spTgt spid="34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Combating overfitting</a:t>
            </a:r>
            <a:endParaRPr/>
          </a:p>
        </p:txBody>
      </p:sp>
      <p:sp>
        <p:nvSpPr>
          <p:cNvPr id="351" name="Google Shape;351;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Option 1: use a less powerful model</a:t>
            </a:r>
            <a:endParaRPr/>
          </a:p>
          <a:p>
            <a:pPr marL="457200" lvl="0" indent="-342900" algn="l" rtl="0">
              <a:spcBef>
                <a:spcPts val="0"/>
              </a:spcBef>
              <a:spcAft>
                <a:spcPts val="0"/>
              </a:spcAft>
              <a:buSzPts val="1800"/>
              <a:buChar char="-"/>
            </a:pPr>
            <a:r>
              <a:rPr lang="en"/>
              <a:t>Option 2: reduce </a:t>
            </a:r>
            <a:r>
              <a:rPr lang="en">
                <a:solidFill>
                  <a:schemeClr val="dk1"/>
                </a:solidFill>
              </a:rPr>
              <a:t>the number of parameters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For linear regression, corresponds to reducing the number of features (dimensionality reduction or feature selection)</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Option 3: limit the parameter space (effectively reducing the space of possible functions the model can learn)</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A common way of doing this is to use parameter </a:t>
            </a:r>
            <a:r>
              <a:rPr lang="en" b="1">
                <a:solidFill>
                  <a:schemeClr val="dk1"/>
                </a:solidFill>
              </a:rPr>
              <a:t>regularization</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animEffect transition="in" filter="fade">
                                      <p:cBhvr>
                                        <p:cTn id="7" dur="1000"/>
                                        <p:tgtEl>
                                          <p:spTgt spid="3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1">
                                            <p:txEl>
                                              <p:pRg st="1" end="1"/>
                                            </p:txEl>
                                          </p:spTgt>
                                        </p:tgtEl>
                                        <p:attrNameLst>
                                          <p:attrName>style.visibility</p:attrName>
                                        </p:attrNameLst>
                                      </p:cBhvr>
                                      <p:to>
                                        <p:strVal val="visible"/>
                                      </p:to>
                                    </p:set>
                                    <p:animEffect transition="in" filter="fade">
                                      <p:cBhvr>
                                        <p:cTn id="12" dur="1000"/>
                                        <p:tgtEl>
                                          <p:spTgt spid="3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1">
                                            <p:txEl>
                                              <p:pRg st="2" end="2"/>
                                            </p:txEl>
                                          </p:spTgt>
                                        </p:tgtEl>
                                        <p:attrNameLst>
                                          <p:attrName>style.visibility</p:attrName>
                                        </p:attrNameLst>
                                      </p:cBhvr>
                                      <p:to>
                                        <p:strVal val="visible"/>
                                      </p:to>
                                    </p:set>
                                    <p:animEffect transition="in" filter="fade">
                                      <p:cBhvr>
                                        <p:cTn id="17" dur="1000"/>
                                        <p:tgtEl>
                                          <p:spTgt spid="3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1">
                                            <p:txEl>
                                              <p:pRg st="3" end="3"/>
                                            </p:txEl>
                                          </p:spTgt>
                                        </p:tgtEl>
                                        <p:attrNameLst>
                                          <p:attrName>style.visibility</p:attrName>
                                        </p:attrNameLst>
                                      </p:cBhvr>
                                      <p:to>
                                        <p:strVal val="visible"/>
                                      </p:to>
                                    </p:set>
                                    <p:animEffect transition="in" filter="fade">
                                      <p:cBhvr>
                                        <p:cTn id="22" dur="1000"/>
                                        <p:tgtEl>
                                          <p:spTgt spid="3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1">
                                            <p:txEl>
                                              <p:pRg st="4" end="4"/>
                                            </p:txEl>
                                          </p:spTgt>
                                        </p:tgtEl>
                                        <p:attrNameLst>
                                          <p:attrName>style.visibility</p:attrName>
                                        </p:attrNameLst>
                                      </p:cBhvr>
                                      <p:to>
                                        <p:strVal val="visible"/>
                                      </p:to>
                                    </p:set>
                                    <p:animEffect transition="in" filter="fade">
                                      <p:cBhvr>
                                        <p:cTn id="27" dur="1000"/>
                                        <p:tgtEl>
                                          <p:spTgt spid="3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Regularization</a:t>
            </a:r>
            <a:endParaRPr/>
          </a:p>
        </p:txBody>
      </p:sp>
      <p:sp>
        <p:nvSpPr>
          <p:cNvPr id="357" name="Google Shape;357;p44"/>
          <p:cNvSpPr txBox="1">
            <a:spLocks noGrp="1"/>
          </p:cNvSpPr>
          <p:nvPr>
            <p:ph type="body" idx="1"/>
          </p:nvPr>
        </p:nvSpPr>
        <p:spPr>
          <a:xfrm>
            <a:off x="311700" y="1152475"/>
            <a:ext cx="8520600" cy="1291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Constrain the parameter space by adding an additional loss term on the model parameters</a:t>
            </a:r>
            <a:endParaRPr/>
          </a:p>
          <a:p>
            <a:pPr marL="457200" lvl="0" indent="-342900" algn="l" rtl="0">
              <a:spcBef>
                <a:spcPts val="0"/>
              </a:spcBef>
              <a:spcAft>
                <a:spcPts val="0"/>
              </a:spcAft>
              <a:buSzPts val="1800"/>
              <a:buChar char="-"/>
            </a:pPr>
            <a:r>
              <a:rPr lang="en"/>
              <a:t>With this </a:t>
            </a:r>
            <a:r>
              <a:rPr lang="en" i="1"/>
              <a:t>weight penalty</a:t>
            </a:r>
            <a:r>
              <a:rPr lang="en"/>
              <a:t>, parameters can no longer vary freely</a:t>
            </a:r>
            <a:endParaRPr/>
          </a:p>
        </p:txBody>
      </p:sp>
      <p:pic>
        <p:nvPicPr>
          <p:cNvPr id="358" name="Google Shape;358;p44" descr="\begin{align*}&#10;    &amp;\mathcal{L}(\mathbf{X}, \mathbf{y}, \mathbf{w}) = &#10;        \underbrace{V(\mathbf{X}, \mathbf{y}, \mathbf{w})}_\text{prediction error} &#10;        \quad + \quad&#10;        \lambda&#10;        \underbrace{R(\mathbf{w})}_\text{weight penalty} \\ \\&#10;    &amp;\text{Where } \lambda \geq 0&#10;\end{align*}"/>
          <p:cNvPicPr preferRelativeResize="0"/>
          <p:nvPr/>
        </p:nvPicPr>
        <p:blipFill>
          <a:blip r:embed="rId3">
            <a:alphaModFix/>
          </a:blip>
          <a:stretch>
            <a:fillRect/>
          </a:stretch>
        </p:blipFill>
        <p:spPr>
          <a:xfrm>
            <a:off x="1840513" y="3090900"/>
            <a:ext cx="5462973" cy="1367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Ridge regression</a:t>
            </a:r>
            <a:endParaRPr/>
          </a:p>
        </p:txBody>
      </p:sp>
      <p:sp>
        <p:nvSpPr>
          <p:cNvPr id="364" name="Google Shape;364;p45"/>
          <p:cNvSpPr txBox="1">
            <a:spLocks noGrp="1"/>
          </p:cNvSpPr>
          <p:nvPr>
            <p:ph type="body" idx="1"/>
          </p:nvPr>
        </p:nvSpPr>
        <p:spPr>
          <a:xfrm>
            <a:off x="311700" y="1152475"/>
            <a:ext cx="8520600" cy="237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Uses an </a:t>
            </a:r>
            <a:r>
              <a:rPr lang="en" i="1"/>
              <a:t>L2 penalty</a:t>
            </a:r>
            <a:r>
              <a:rPr lang="en"/>
              <a:t> (penalizes weights based on their </a:t>
            </a:r>
            <a:r>
              <a:rPr lang="en" i="1"/>
              <a:t>squared sum</a:t>
            </a:r>
            <a:r>
              <a:rPr lang="en"/>
              <a:t>)</a:t>
            </a:r>
            <a:endParaRPr/>
          </a:p>
          <a:p>
            <a:pPr marL="457200" lvl="0" indent="-342900" algn="l" rtl="0">
              <a:spcBef>
                <a:spcPts val="0"/>
              </a:spcBef>
              <a:spcAft>
                <a:spcPts val="0"/>
              </a:spcAft>
              <a:buSzPts val="1800"/>
              <a:buChar char="-"/>
            </a:pPr>
            <a:r>
              <a:rPr lang="en"/>
              <a:t>In practice:</a:t>
            </a:r>
            <a:endParaRPr/>
          </a:p>
          <a:p>
            <a:pPr marL="914400" lvl="1" indent="-317500" algn="l" rtl="0">
              <a:spcBef>
                <a:spcPts val="0"/>
              </a:spcBef>
              <a:spcAft>
                <a:spcPts val="0"/>
              </a:spcAft>
              <a:buSzPts val="1400"/>
              <a:buChar char="-"/>
            </a:pPr>
            <a:r>
              <a:rPr lang="en"/>
              <a:t>Prevents overfitting when there is a lot of collinearity (correlation) between the features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Model has reduced variance (more consistent model for small variations in the data)</a:t>
            </a:r>
            <a:endParaRPr/>
          </a:p>
          <a:p>
            <a:pPr marL="914400" lvl="1" indent="-317500" algn="l" rtl="0">
              <a:spcBef>
                <a:spcPts val="0"/>
              </a:spcBef>
              <a:spcAft>
                <a:spcPts val="0"/>
              </a:spcAft>
              <a:buSzPts val="1400"/>
              <a:buChar char="-"/>
            </a:pPr>
            <a:r>
              <a:rPr lang="en"/>
              <a:t>Irrelevant features get small weights, instead of being used by the model to fit noise</a:t>
            </a:r>
            <a:endParaRPr/>
          </a:p>
        </p:txBody>
      </p:sp>
      <p:pic>
        <p:nvPicPr>
          <p:cNvPr id="365" name="Google Shape;365;p45" descr="\begin{align*}&#10;    \mathcal{L}(\mathbf{X}, \mathbf{y}, \mathbf{w}) &amp;= V(\mathbf{X}, \mathbf{y}, \mathbf{w})&#10;        \quad + \quad&#10;        \lambda \quad&#10;        \mathbf{w}^T \mathbf{w} \\&#10;        &amp;= V(\mathbf{X}, \mathbf{y}, \mathbf{w})&#10;        \quad + \quad&#10;        \lambda \quad&#10;        \sum_{i=0}^{n} w_i^2&#10;\end{align*}"/>
          <p:cNvPicPr preferRelativeResize="0"/>
          <p:nvPr/>
        </p:nvPicPr>
        <p:blipFill>
          <a:blip r:embed="rId3">
            <a:alphaModFix/>
          </a:blip>
          <a:stretch>
            <a:fillRect/>
          </a:stretch>
        </p:blipFill>
        <p:spPr>
          <a:xfrm>
            <a:off x="2231700" y="3658425"/>
            <a:ext cx="4680600" cy="1178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Lasso regression</a:t>
            </a:r>
            <a:endParaRPr/>
          </a:p>
        </p:txBody>
      </p:sp>
      <p:sp>
        <p:nvSpPr>
          <p:cNvPr id="371" name="Google Shape;371;p46"/>
          <p:cNvSpPr txBox="1">
            <a:spLocks noGrp="1"/>
          </p:cNvSpPr>
          <p:nvPr>
            <p:ph type="body" idx="1"/>
          </p:nvPr>
        </p:nvSpPr>
        <p:spPr>
          <a:xfrm>
            <a:off x="311700" y="1152475"/>
            <a:ext cx="8520600" cy="237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Uses an </a:t>
            </a:r>
            <a:r>
              <a:rPr lang="en" i="1" dirty="0"/>
              <a:t>L1 penalty</a:t>
            </a:r>
            <a:r>
              <a:rPr lang="en" dirty="0"/>
              <a:t> (penalizes weights based on their </a:t>
            </a:r>
            <a:r>
              <a:rPr lang="en" i="1" dirty="0"/>
              <a:t>absolute value sum</a:t>
            </a:r>
            <a:r>
              <a:rPr lang="en" dirty="0"/>
              <a:t>)</a:t>
            </a:r>
            <a:endParaRPr dirty="0"/>
          </a:p>
          <a:p>
            <a:pPr marL="457200" lvl="0" indent="-342900" algn="l" rtl="0">
              <a:spcBef>
                <a:spcPts val="0"/>
              </a:spcBef>
              <a:spcAft>
                <a:spcPts val="0"/>
              </a:spcAft>
              <a:buSzPts val="1800"/>
              <a:buChar char="-"/>
            </a:pPr>
            <a:r>
              <a:rPr lang="en" dirty="0"/>
              <a:t>In practice:</a:t>
            </a:r>
            <a:endParaRPr dirty="0"/>
          </a:p>
          <a:p>
            <a:pPr marL="914400" lvl="1" indent="-317500" algn="l" rtl="0">
              <a:spcBef>
                <a:spcPts val="0"/>
              </a:spcBef>
              <a:spcAft>
                <a:spcPts val="0"/>
              </a:spcAft>
              <a:buSzPts val="1400"/>
              <a:buChar char="-"/>
            </a:pPr>
            <a:r>
              <a:rPr lang="en" dirty="0"/>
              <a:t>Prevents overfitting when there is a lot of collinearity (correlation) between the features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Model has reduced variance (more consistent model for small variations in the data)</a:t>
            </a:r>
            <a:endParaRPr dirty="0"/>
          </a:p>
          <a:p>
            <a:pPr marL="914400" lvl="1" indent="-317500" algn="l" rtl="0">
              <a:spcBef>
                <a:spcPts val="0"/>
              </a:spcBef>
              <a:spcAft>
                <a:spcPts val="0"/>
              </a:spcAft>
              <a:buSzPts val="1400"/>
              <a:buChar char="-"/>
            </a:pPr>
            <a:r>
              <a:rPr lang="en" dirty="0"/>
              <a:t>Irrelevant features get weights of 0, instead of being used by the model to fit noise</a:t>
            </a:r>
            <a:endParaRPr dirty="0"/>
          </a:p>
          <a:p>
            <a:pPr marL="914400" lvl="1" indent="-317500" algn="l" rtl="0">
              <a:spcBef>
                <a:spcPts val="0"/>
              </a:spcBef>
              <a:spcAft>
                <a:spcPts val="0"/>
              </a:spcAft>
              <a:buSzPts val="1400"/>
              <a:buChar char="-"/>
            </a:pPr>
            <a:r>
              <a:rPr lang="en" dirty="0"/>
              <a:t>Can be used for feature selection (pick the features with &gt; 0 weight)</a:t>
            </a:r>
            <a:endParaRPr dirty="0"/>
          </a:p>
        </p:txBody>
      </p:sp>
      <p:pic>
        <p:nvPicPr>
          <p:cNvPr id="372" name="Google Shape;372;p46" descr="\begin{align*}&#10;    \mathcal{L}(\mathbf{X}, \mathbf{y}, \mathbf{w}) &amp;= V(\mathbf{X}, \mathbf{y}, \mathbf{w})&#10;        \quad + \quad&#10;        \lambda \quad&#10;        |\mathbf{w}| \\&#10;        &amp;= V(\mathbf{X}, \mathbf{y}, \mathbf{w})&#10;        \quad + \quad&#10;        \lambda \quad&#10;        \sum_{i=0}^{n} |w_i|&#10;\end{align*}"/>
          <p:cNvPicPr preferRelativeResize="0"/>
          <p:nvPr/>
        </p:nvPicPr>
        <p:blipFill>
          <a:blip r:embed="rId3">
            <a:alphaModFix/>
          </a:blip>
          <a:stretch>
            <a:fillRect/>
          </a:stretch>
        </p:blipFill>
        <p:spPr>
          <a:xfrm>
            <a:off x="2146900" y="3709275"/>
            <a:ext cx="4850201" cy="1136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Ridge vs. Lasso</a:t>
            </a:r>
            <a:endParaRPr/>
          </a:p>
        </p:txBody>
      </p:sp>
      <p:pic>
        <p:nvPicPr>
          <p:cNvPr id="378" name="Google Shape;378;p47"/>
          <p:cNvPicPr preferRelativeResize="0"/>
          <p:nvPr/>
        </p:nvPicPr>
        <p:blipFill>
          <a:blip r:embed="rId3">
            <a:alphaModFix/>
          </a:blip>
          <a:stretch>
            <a:fillRect/>
          </a:stretch>
        </p:blipFill>
        <p:spPr>
          <a:xfrm>
            <a:off x="419400" y="1649125"/>
            <a:ext cx="3804474" cy="2536324"/>
          </a:xfrm>
          <a:prstGeom prst="rect">
            <a:avLst/>
          </a:prstGeom>
          <a:noFill/>
          <a:ln>
            <a:noFill/>
          </a:ln>
        </p:spPr>
      </p:pic>
      <p:pic>
        <p:nvPicPr>
          <p:cNvPr id="379" name="Google Shape;379;p47"/>
          <p:cNvPicPr preferRelativeResize="0"/>
          <p:nvPr/>
        </p:nvPicPr>
        <p:blipFill>
          <a:blip r:embed="rId4">
            <a:alphaModFix/>
          </a:blip>
          <a:stretch>
            <a:fillRect/>
          </a:stretch>
        </p:blipFill>
        <p:spPr>
          <a:xfrm>
            <a:off x="4776775" y="1649138"/>
            <a:ext cx="3804474" cy="253630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Regularization</a:t>
            </a:r>
            <a:endParaRPr dirty="0"/>
          </a:p>
        </p:txBody>
      </p:sp>
      <p:pic>
        <p:nvPicPr>
          <p:cNvPr id="1026" name="Picture 2">
            <a:extLst>
              <a:ext uri="{FF2B5EF4-FFF2-40B4-BE49-F238E27FC236}">
                <a16:creationId xmlns:a16="http://schemas.microsoft.com/office/drawing/2014/main" id="{82C940DD-3B21-66E1-6F19-F6BBDFF5BF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486"/>
          <a:stretch/>
        </p:blipFill>
        <p:spPr bwMode="auto">
          <a:xfrm>
            <a:off x="311700" y="2564160"/>
            <a:ext cx="3815895" cy="16471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7214DE9-B2A7-7756-C387-26F127113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201" y="2396381"/>
            <a:ext cx="3614244" cy="198267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71;p46">
            <a:extLst>
              <a:ext uri="{FF2B5EF4-FFF2-40B4-BE49-F238E27FC236}">
                <a16:creationId xmlns:a16="http://schemas.microsoft.com/office/drawing/2014/main" id="{27401747-D273-6E9C-8305-F0832ACD2A07}"/>
              </a:ext>
            </a:extLst>
          </p:cNvPr>
          <p:cNvSpPr txBox="1">
            <a:spLocks noGrp="1"/>
          </p:cNvSpPr>
          <p:nvPr>
            <p:ph type="body" idx="1"/>
          </p:nvPr>
        </p:nvSpPr>
        <p:spPr>
          <a:xfrm>
            <a:off x="311700" y="1152475"/>
            <a:ext cx="8520600" cy="101188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CA" dirty="0"/>
              <a:t>For linear/polynomial regression: penalizing larger coefficients results in “flatter” curves.</a:t>
            </a:r>
            <a:endParaRPr dirty="0"/>
          </a:p>
        </p:txBody>
      </p:sp>
    </p:spTree>
    <p:extLst>
      <p:ext uri="{BB962C8B-B14F-4D97-AF65-F5344CB8AC3E}">
        <p14:creationId xmlns:p14="http://schemas.microsoft.com/office/powerpoint/2010/main" val="629436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Elastic net regression</a:t>
            </a:r>
            <a:endParaRPr/>
          </a:p>
        </p:txBody>
      </p:sp>
      <p:sp>
        <p:nvSpPr>
          <p:cNvPr id="385" name="Google Shape;385;p48"/>
          <p:cNvSpPr txBox="1">
            <a:spLocks noGrp="1"/>
          </p:cNvSpPr>
          <p:nvPr>
            <p:ph type="body" idx="1"/>
          </p:nvPr>
        </p:nvSpPr>
        <p:spPr>
          <a:xfrm>
            <a:off x="311700" y="1152475"/>
            <a:ext cx="8520600" cy="1532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Generally, we care about getting the best performance on the test set. We don’t care if we do it using L1 or L2 regularization</a:t>
            </a:r>
            <a:endParaRPr/>
          </a:p>
          <a:p>
            <a:pPr marL="457200" lvl="0" indent="-342900" algn="l" rtl="0">
              <a:spcBef>
                <a:spcPts val="0"/>
              </a:spcBef>
              <a:spcAft>
                <a:spcPts val="0"/>
              </a:spcAft>
              <a:buSzPts val="1800"/>
              <a:buChar char="-"/>
            </a:pPr>
            <a:r>
              <a:rPr lang="en"/>
              <a:t>Elastic net uses both, each with their own λ</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Picking λ</a:t>
            </a:r>
            <a:endParaRPr/>
          </a:p>
        </p:txBody>
      </p:sp>
      <p:sp>
        <p:nvSpPr>
          <p:cNvPr id="391" name="Google Shape;391;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If λ is too small, we can overfit (model too complex)</a:t>
            </a:r>
            <a:endParaRPr/>
          </a:p>
          <a:p>
            <a:pPr marL="457200" lvl="0" indent="-342900" algn="l" rtl="0">
              <a:spcBef>
                <a:spcPts val="0"/>
              </a:spcBef>
              <a:spcAft>
                <a:spcPts val="0"/>
              </a:spcAft>
              <a:buSzPts val="1800"/>
              <a:buChar char="-"/>
            </a:pPr>
            <a:r>
              <a:rPr lang="en"/>
              <a:t>If λ is too large, we can underfit (model ignores prediction error)</a:t>
            </a:r>
            <a:endParaRPr/>
          </a:p>
          <a:p>
            <a:pPr marL="457200" lvl="0" indent="-342900" algn="l" rtl="0">
              <a:spcBef>
                <a:spcPts val="0"/>
              </a:spcBef>
              <a:spcAft>
                <a:spcPts val="0"/>
              </a:spcAft>
              <a:buSzPts val="1800"/>
              <a:buChar char="-"/>
            </a:pPr>
            <a:r>
              <a:rPr lang="en"/>
              <a:t>Like all other hyperparameters, the simplest way to pick it is to try a lot of values and see which works best when predicting unseen data (test 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at its worst</a:t>
            </a:r>
            <a:endParaRPr/>
          </a:p>
        </p:txBody>
      </p:sp>
      <p:sp>
        <p:nvSpPr>
          <p:cNvPr id="73" name="Google Shape;73;p16"/>
          <p:cNvSpPr txBox="1">
            <a:spLocks noGrp="1"/>
          </p:cNvSpPr>
          <p:nvPr>
            <p:ph type="body" idx="1"/>
          </p:nvPr>
        </p:nvSpPr>
        <p:spPr>
          <a:xfrm>
            <a:off x="311700" y="1152475"/>
            <a:ext cx="8520600" cy="3620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Machine learning models fit the data we give them</a:t>
            </a:r>
            <a:endParaRPr/>
          </a:p>
          <a:p>
            <a:pPr marL="457200" lvl="0" indent="-342900" algn="l" rtl="0">
              <a:spcBef>
                <a:spcPts val="0"/>
              </a:spcBef>
              <a:spcAft>
                <a:spcPts val="0"/>
              </a:spcAft>
              <a:buSzPts val="1800"/>
              <a:buChar char="-"/>
            </a:pPr>
            <a:r>
              <a:rPr lang="en"/>
              <a:t>If the data is sexist, the model will be too. If the data is racist, the model will be too. Any </a:t>
            </a:r>
            <a:r>
              <a:rPr lang="en" b="1"/>
              <a:t>bias</a:t>
            </a:r>
            <a:r>
              <a:rPr lang="en"/>
              <a:t> in the model is a pattern that the model will learn</a:t>
            </a:r>
            <a:endParaRPr/>
          </a:p>
          <a:p>
            <a:pPr marL="457200" lvl="0" indent="-342900" algn="l" rtl="0">
              <a:spcBef>
                <a:spcPts val="0"/>
              </a:spcBef>
              <a:spcAft>
                <a:spcPts val="0"/>
              </a:spcAft>
              <a:buSzPts val="1800"/>
              <a:buChar char="-"/>
            </a:pPr>
            <a:r>
              <a:rPr lang="en" u="sng">
                <a:solidFill>
                  <a:schemeClr val="hlink"/>
                </a:solidFill>
                <a:hlinkClick r:id="rId3"/>
              </a:rPr>
              <a:t>Amazon trained a recruiting model that exhibited gender bias</a:t>
            </a:r>
            <a:endParaRPr/>
          </a:p>
          <a:p>
            <a:pPr marL="457200" lvl="0" indent="-342900" algn="l" rtl="0">
              <a:spcBef>
                <a:spcPts val="0"/>
              </a:spcBef>
              <a:spcAft>
                <a:spcPts val="0"/>
              </a:spcAft>
              <a:buSzPts val="1800"/>
              <a:buChar char="-"/>
            </a:pPr>
            <a:r>
              <a:rPr lang="en" u="sng">
                <a:solidFill>
                  <a:schemeClr val="hlink"/>
                </a:solidFill>
                <a:hlinkClick r:id="rId4"/>
              </a:rPr>
              <a:t>COMPAS predicted risk of repeating a crime and exhibited racial bias</a:t>
            </a:r>
            <a:endParaRPr/>
          </a:p>
          <a:p>
            <a:pPr marL="457200" lvl="0" indent="-342900" algn="l" rtl="0">
              <a:spcBef>
                <a:spcPts val="0"/>
              </a:spcBef>
              <a:spcAft>
                <a:spcPts val="0"/>
              </a:spcAft>
              <a:buSzPts val="1800"/>
              <a:buChar char="-"/>
            </a:pPr>
            <a:r>
              <a:rPr lang="en"/>
              <a:t>We want models to be fair and objective, so this is a big issue</a:t>
            </a:r>
            <a:endParaRPr/>
          </a:p>
          <a:p>
            <a:pPr marL="457200" lvl="0" indent="-342900" algn="l" rtl="0">
              <a:spcBef>
                <a:spcPts val="0"/>
              </a:spcBef>
              <a:spcAft>
                <a:spcPts val="0"/>
              </a:spcAft>
              <a:buSzPts val="1800"/>
              <a:buChar char="-"/>
            </a:pPr>
            <a:r>
              <a:rPr lang="en"/>
              <a:t>The bias is not in the model; it is in the </a:t>
            </a:r>
            <a:r>
              <a:rPr lang="en" i="1"/>
              <a:t>data</a:t>
            </a:r>
            <a:r>
              <a:rPr lang="en"/>
              <a:t>. Models learn </a:t>
            </a:r>
            <a:r>
              <a:rPr lang="en" i="1"/>
              <a:t>correlations</a:t>
            </a:r>
            <a:endParaRPr/>
          </a:p>
          <a:p>
            <a:pPr marL="457200" lvl="0" indent="-342900" algn="l" rtl="0">
              <a:spcBef>
                <a:spcPts val="0"/>
              </a:spcBef>
              <a:spcAft>
                <a:spcPts val="0"/>
              </a:spcAft>
              <a:buSzPts val="1800"/>
              <a:buChar char="-"/>
            </a:pPr>
            <a:r>
              <a:rPr lang="en"/>
              <a:t>Be wary of thinking of these models as “artificial intelligence”. They don’t think, they find patterns in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animEffect transition="in" filter="fade">
                                      <p:cBhvr>
                                        <p:cTn id="7" dur="1000"/>
                                        <p:tgtEl>
                                          <p:spTgt spid="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xEl>
                                              <p:pRg st="1" end="1"/>
                                            </p:txEl>
                                          </p:spTgt>
                                        </p:tgtEl>
                                        <p:attrNameLst>
                                          <p:attrName>style.visibility</p:attrName>
                                        </p:attrNameLst>
                                      </p:cBhvr>
                                      <p:to>
                                        <p:strVal val="visible"/>
                                      </p:to>
                                    </p:set>
                                    <p:animEffect transition="in" filter="fade">
                                      <p:cBhvr>
                                        <p:cTn id="12" dur="1000"/>
                                        <p:tgtEl>
                                          <p:spTgt spid="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
                                            <p:txEl>
                                              <p:pRg st="2" end="2"/>
                                            </p:txEl>
                                          </p:spTgt>
                                        </p:tgtEl>
                                        <p:attrNameLst>
                                          <p:attrName>style.visibility</p:attrName>
                                        </p:attrNameLst>
                                      </p:cBhvr>
                                      <p:to>
                                        <p:strVal val="visible"/>
                                      </p:to>
                                    </p:set>
                                    <p:animEffect transition="in" filter="fade">
                                      <p:cBhvr>
                                        <p:cTn id="17" dur="1000"/>
                                        <p:tgtEl>
                                          <p:spTgt spid="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
                                            <p:txEl>
                                              <p:pRg st="3" end="3"/>
                                            </p:txEl>
                                          </p:spTgt>
                                        </p:tgtEl>
                                        <p:attrNameLst>
                                          <p:attrName>style.visibility</p:attrName>
                                        </p:attrNameLst>
                                      </p:cBhvr>
                                      <p:to>
                                        <p:strVal val="visible"/>
                                      </p:to>
                                    </p:set>
                                    <p:animEffect transition="in" filter="fade">
                                      <p:cBhvr>
                                        <p:cTn id="22" dur="1000"/>
                                        <p:tgtEl>
                                          <p:spTgt spid="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xEl>
                                              <p:pRg st="4" end="4"/>
                                            </p:txEl>
                                          </p:spTgt>
                                        </p:tgtEl>
                                        <p:attrNameLst>
                                          <p:attrName>style.visibility</p:attrName>
                                        </p:attrNameLst>
                                      </p:cBhvr>
                                      <p:to>
                                        <p:strVal val="visible"/>
                                      </p:to>
                                    </p:set>
                                    <p:animEffect transition="in" filter="fade">
                                      <p:cBhvr>
                                        <p:cTn id="27" dur="1000"/>
                                        <p:tgtEl>
                                          <p:spTgt spid="7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3">
                                            <p:txEl>
                                              <p:pRg st="5" end="5"/>
                                            </p:txEl>
                                          </p:spTgt>
                                        </p:tgtEl>
                                        <p:attrNameLst>
                                          <p:attrName>style.visibility</p:attrName>
                                        </p:attrNameLst>
                                      </p:cBhvr>
                                      <p:to>
                                        <p:strVal val="visible"/>
                                      </p:to>
                                    </p:set>
                                    <p:animEffect transition="in" filter="fade">
                                      <p:cBhvr>
                                        <p:cTn id="32" dur="1000"/>
                                        <p:tgtEl>
                                          <p:spTgt spid="7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xEl>
                                              <p:pRg st="6" end="6"/>
                                            </p:txEl>
                                          </p:spTgt>
                                        </p:tgtEl>
                                        <p:attrNameLst>
                                          <p:attrName>style.visibility</p:attrName>
                                        </p:attrNameLst>
                                      </p:cBhvr>
                                      <p:to>
                                        <p:strVal val="visible"/>
                                      </p:to>
                                    </p:set>
                                    <p:animEffect transition="in" filter="fade">
                                      <p:cBhvr>
                                        <p:cTn id="37" dur="1000"/>
                                        <p:tgtEl>
                                          <p:spTgt spid="7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Optimization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8" descr="\begin{align*}&#10;    \hat{y}_i &amp;= \sum_{j=1}^D w_j X_{i,j} \\&#10;                  &amp;= \mathbf{w} \cdot \mathbf{x}_i&#10;\end{align}"/>
          <p:cNvPicPr preferRelativeResize="0"/>
          <p:nvPr/>
        </p:nvPicPr>
        <p:blipFill>
          <a:blip r:embed="rId3">
            <a:alphaModFix/>
          </a:blip>
          <a:stretch>
            <a:fillRect/>
          </a:stretch>
        </p:blipFill>
        <p:spPr>
          <a:xfrm>
            <a:off x="1114175" y="1777225"/>
            <a:ext cx="1950475" cy="1394874"/>
          </a:xfrm>
          <a:prstGeom prst="rect">
            <a:avLst/>
          </a:prstGeom>
          <a:noFill/>
          <a:ln>
            <a:noFill/>
          </a:ln>
        </p:spPr>
      </p:pic>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parameters, and loss functions</a:t>
            </a:r>
            <a:endParaRPr/>
          </a:p>
        </p:txBody>
      </p:sp>
      <p:sp>
        <p:nvSpPr>
          <p:cNvPr id="85" name="Google Shape;85;p18"/>
          <p:cNvSpPr txBox="1"/>
          <p:nvPr/>
        </p:nvSpPr>
        <p:spPr>
          <a:xfrm>
            <a:off x="736263" y="1346125"/>
            <a:ext cx="2706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A model: linear regression</a:t>
            </a:r>
            <a:endParaRPr sz="1600"/>
          </a:p>
        </p:txBody>
      </p:sp>
      <p:sp>
        <p:nvSpPr>
          <p:cNvPr id="86" name="Google Shape;86;p18"/>
          <p:cNvSpPr txBox="1"/>
          <p:nvPr/>
        </p:nvSpPr>
        <p:spPr>
          <a:xfrm>
            <a:off x="736263" y="3611075"/>
            <a:ext cx="2706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It’s parameters: weights</a:t>
            </a:r>
            <a:endParaRPr sz="1600"/>
          </a:p>
        </p:txBody>
      </p:sp>
      <p:sp>
        <p:nvSpPr>
          <p:cNvPr id="87" name="Google Shape;87;p18"/>
          <p:cNvSpPr txBox="1"/>
          <p:nvPr/>
        </p:nvSpPr>
        <p:spPr>
          <a:xfrm>
            <a:off x="4646888" y="1832900"/>
            <a:ext cx="2706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t>A loss function: MSE</a:t>
            </a:r>
            <a:endParaRPr sz="1600"/>
          </a:p>
        </p:txBody>
      </p:sp>
      <p:pic>
        <p:nvPicPr>
          <p:cNvPr id="88" name="Google Shape;88;p18" descr="\mathbf{w} \; \text{(i.e. $w_j$ for $j=1..D$)}"/>
          <p:cNvPicPr preferRelativeResize="0"/>
          <p:nvPr/>
        </p:nvPicPr>
        <p:blipFill>
          <a:blip r:embed="rId4">
            <a:alphaModFix/>
          </a:blip>
          <a:stretch>
            <a:fillRect/>
          </a:stretch>
        </p:blipFill>
        <p:spPr>
          <a:xfrm>
            <a:off x="787313" y="4042174"/>
            <a:ext cx="2604199" cy="303000"/>
          </a:xfrm>
          <a:prstGeom prst="rect">
            <a:avLst/>
          </a:prstGeom>
          <a:noFill/>
          <a:ln>
            <a:noFill/>
          </a:ln>
        </p:spPr>
      </p:pic>
      <p:pic>
        <p:nvPicPr>
          <p:cNvPr id="89" name="Google Shape;89;p18" descr="\begin{align*}&#10;    \mathcal{L}(\mathbf{X}, \mathbf{y}, \mathbf{w}) &amp;= \frac{1}{n}\sum_{i=1}^n (y_i - \hat{y}_i)^2 \\&#10;                  &amp;= \frac{1}{n}\sum_{i=1}^n (y_i - \mathbf{w} \cdot \mathbf{x}_i)^2&#10;\end{align}"/>
          <p:cNvPicPr preferRelativeResize="0"/>
          <p:nvPr/>
        </p:nvPicPr>
        <p:blipFill>
          <a:blip r:embed="rId5">
            <a:alphaModFix/>
          </a:blip>
          <a:stretch>
            <a:fillRect/>
          </a:stretch>
        </p:blipFill>
        <p:spPr>
          <a:xfrm>
            <a:off x="4215038" y="2264000"/>
            <a:ext cx="3570024" cy="16058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10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1000"/>
                                        <p:tgtEl>
                                          <p:spTgt spid="8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1000"/>
                                        <p:tgtEl>
                                          <p:spTgt spid="8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9" descr="\mathcal{L} (\mathbf{X}, \mathbf{y}, \mathbf{w}) = \frac{1}{n} \sum_{i=1}^n (y_i - \mathbf{w} \cdot \mathbf{x}_i)^2"/>
          <p:cNvPicPr preferRelativeResize="0"/>
          <p:nvPr/>
        </p:nvPicPr>
        <p:blipFill>
          <a:blip r:embed="rId3">
            <a:alphaModFix/>
          </a:blip>
          <a:stretch>
            <a:fillRect/>
          </a:stretch>
        </p:blipFill>
        <p:spPr>
          <a:xfrm>
            <a:off x="4123275" y="346625"/>
            <a:ext cx="4346476" cy="921900"/>
          </a:xfrm>
          <a:prstGeom prst="rect">
            <a:avLst/>
          </a:prstGeom>
          <a:noFill/>
          <a:ln>
            <a:noFill/>
          </a:ln>
        </p:spPr>
      </p:pic>
      <p:sp>
        <p:nvSpPr>
          <p:cNvPr id="95" name="Google Shape;95;p19"/>
          <p:cNvSpPr txBox="1">
            <a:spLocks noGrp="1"/>
          </p:cNvSpPr>
          <p:nvPr>
            <p:ph type="title"/>
          </p:nvPr>
        </p:nvSpPr>
        <p:spPr>
          <a:xfrm>
            <a:off x="311700" y="445025"/>
            <a:ext cx="3533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Loss landscapes</a:t>
            </a:r>
            <a:endParaRPr/>
          </a:p>
        </p:txBody>
      </p:sp>
      <p:grpSp>
        <p:nvGrpSpPr>
          <p:cNvPr id="96" name="Google Shape;96;p19"/>
          <p:cNvGrpSpPr/>
          <p:nvPr/>
        </p:nvGrpSpPr>
        <p:grpSpPr>
          <a:xfrm>
            <a:off x="4584325" y="1765850"/>
            <a:ext cx="4142599" cy="3006975"/>
            <a:chOff x="4584325" y="1765850"/>
            <a:chExt cx="4142599" cy="3006975"/>
          </a:xfrm>
        </p:grpSpPr>
        <p:pic>
          <p:nvPicPr>
            <p:cNvPr id="97" name="Google Shape;97;p19"/>
            <p:cNvPicPr preferRelativeResize="0"/>
            <p:nvPr/>
          </p:nvPicPr>
          <p:blipFill rotWithShape="1">
            <a:blip r:embed="rId4">
              <a:alphaModFix/>
            </a:blip>
            <a:srcRect l="10801" b="14893"/>
            <a:stretch/>
          </p:blipFill>
          <p:spPr>
            <a:xfrm>
              <a:off x="5135773" y="1866525"/>
              <a:ext cx="3591152" cy="2647751"/>
            </a:xfrm>
            <a:prstGeom prst="rect">
              <a:avLst/>
            </a:prstGeom>
            <a:noFill/>
            <a:ln>
              <a:noFill/>
            </a:ln>
          </p:spPr>
        </p:pic>
        <p:pic>
          <p:nvPicPr>
            <p:cNvPr id="98" name="Google Shape;98;p19" descr="w_1"/>
            <p:cNvPicPr preferRelativeResize="0"/>
            <p:nvPr/>
          </p:nvPicPr>
          <p:blipFill>
            <a:blip r:embed="rId5">
              <a:alphaModFix/>
            </a:blip>
            <a:stretch>
              <a:fillRect/>
            </a:stretch>
          </p:blipFill>
          <p:spPr>
            <a:xfrm>
              <a:off x="6727650" y="4514275"/>
              <a:ext cx="407400" cy="258550"/>
            </a:xfrm>
            <a:prstGeom prst="rect">
              <a:avLst/>
            </a:prstGeom>
            <a:noFill/>
            <a:ln>
              <a:noFill/>
            </a:ln>
          </p:spPr>
        </p:pic>
        <p:pic>
          <p:nvPicPr>
            <p:cNvPr id="99" name="Google Shape;99;p19" descr="w_2"/>
            <p:cNvPicPr preferRelativeResize="0"/>
            <p:nvPr/>
          </p:nvPicPr>
          <p:blipFill>
            <a:blip r:embed="rId6">
              <a:alphaModFix/>
            </a:blip>
            <a:stretch>
              <a:fillRect/>
            </a:stretch>
          </p:blipFill>
          <p:spPr>
            <a:xfrm>
              <a:off x="4584325" y="3061125"/>
              <a:ext cx="415247" cy="258550"/>
            </a:xfrm>
            <a:prstGeom prst="rect">
              <a:avLst/>
            </a:prstGeom>
            <a:noFill/>
            <a:ln>
              <a:noFill/>
            </a:ln>
          </p:spPr>
        </p:pic>
        <p:pic>
          <p:nvPicPr>
            <p:cNvPr id="100" name="Google Shape;100;p19" descr="\mathcal{L}(\mathbf{X}, \mathbf{y}, \mathbf{w})"/>
            <p:cNvPicPr preferRelativeResize="0"/>
            <p:nvPr/>
          </p:nvPicPr>
          <p:blipFill>
            <a:blip r:embed="rId7">
              <a:alphaModFix/>
            </a:blip>
            <a:stretch>
              <a:fillRect/>
            </a:stretch>
          </p:blipFill>
          <p:spPr>
            <a:xfrm>
              <a:off x="6359550" y="1765850"/>
              <a:ext cx="1143586" cy="258550"/>
            </a:xfrm>
            <a:prstGeom prst="rect">
              <a:avLst/>
            </a:prstGeom>
            <a:noFill/>
            <a:ln>
              <a:noFill/>
            </a:ln>
          </p:spPr>
        </p:pic>
      </p:grpSp>
      <p:grpSp>
        <p:nvGrpSpPr>
          <p:cNvPr id="101" name="Google Shape;101;p19"/>
          <p:cNvGrpSpPr/>
          <p:nvPr/>
        </p:nvGrpSpPr>
        <p:grpSpPr>
          <a:xfrm>
            <a:off x="305300" y="1724449"/>
            <a:ext cx="4279029" cy="3204975"/>
            <a:chOff x="305300" y="1724449"/>
            <a:chExt cx="4279029" cy="3204975"/>
          </a:xfrm>
        </p:grpSpPr>
        <p:grpSp>
          <p:nvGrpSpPr>
            <p:cNvPr id="102" name="Google Shape;102;p19"/>
            <p:cNvGrpSpPr/>
            <p:nvPr/>
          </p:nvGrpSpPr>
          <p:grpSpPr>
            <a:xfrm>
              <a:off x="305300" y="1724449"/>
              <a:ext cx="4279029" cy="3204975"/>
              <a:chOff x="305300" y="1800649"/>
              <a:chExt cx="4279029" cy="3204975"/>
            </a:xfrm>
          </p:grpSpPr>
          <p:pic>
            <p:nvPicPr>
              <p:cNvPr id="103" name="Google Shape;103;p19"/>
              <p:cNvPicPr preferRelativeResize="0"/>
              <p:nvPr/>
            </p:nvPicPr>
            <p:blipFill>
              <a:blip r:embed="rId8">
                <a:alphaModFix/>
              </a:blip>
              <a:stretch>
                <a:fillRect/>
              </a:stretch>
            </p:blipFill>
            <p:spPr>
              <a:xfrm>
                <a:off x="305300" y="1800649"/>
                <a:ext cx="4279029" cy="3204975"/>
              </a:xfrm>
              <a:prstGeom prst="rect">
                <a:avLst/>
              </a:prstGeom>
              <a:noFill/>
              <a:ln>
                <a:noFill/>
              </a:ln>
            </p:spPr>
          </p:pic>
          <p:sp>
            <p:nvSpPr>
              <p:cNvPr id="104" name="Google Shape;104;p19"/>
              <p:cNvSpPr/>
              <p:nvPr/>
            </p:nvSpPr>
            <p:spPr>
              <a:xfrm>
                <a:off x="683850" y="2014450"/>
                <a:ext cx="1018500" cy="23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 name="Google Shape;105;p19" descr="w_1"/>
            <p:cNvPicPr preferRelativeResize="0"/>
            <p:nvPr/>
          </p:nvPicPr>
          <p:blipFill>
            <a:blip r:embed="rId5">
              <a:alphaModFix/>
            </a:blip>
            <a:stretch>
              <a:fillRect/>
            </a:stretch>
          </p:blipFill>
          <p:spPr>
            <a:xfrm>
              <a:off x="3503525" y="4438075"/>
              <a:ext cx="407400" cy="258550"/>
            </a:xfrm>
            <a:prstGeom prst="rect">
              <a:avLst/>
            </a:prstGeom>
            <a:noFill/>
            <a:ln>
              <a:noFill/>
            </a:ln>
          </p:spPr>
        </p:pic>
        <p:pic>
          <p:nvPicPr>
            <p:cNvPr id="106" name="Google Shape;106;p19" descr="w_2"/>
            <p:cNvPicPr preferRelativeResize="0"/>
            <p:nvPr/>
          </p:nvPicPr>
          <p:blipFill>
            <a:blip r:embed="rId6">
              <a:alphaModFix/>
            </a:blip>
            <a:stretch>
              <a:fillRect/>
            </a:stretch>
          </p:blipFill>
          <p:spPr>
            <a:xfrm>
              <a:off x="862300" y="4332400"/>
              <a:ext cx="415247" cy="258550"/>
            </a:xfrm>
            <a:prstGeom prst="rect">
              <a:avLst/>
            </a:prstGeom>
            <a:noFill/>
            <a:ln>
              <a:noFill/>
            </a:ln>
          </p:spPr>
        </p:pic>
        <p:pic>
          <p:nvPicPr>
            <p:cNvPr id="107" name="Google Shape;107;p19" descr="\mathcal{L}(\mathbf{X}, \mathbf{y}, \mathbf{w})"/>
            <p:cNvPicPr preferRelativeResize="0"/>
            <p:nvPr/>
          </p:nvPicPr>
          <p:blipFill>
            <a:blip r:embed="rId7">
              <a:alphaModFix/>
            </a:blip>
            <a:stretch>
              <a:fillRect/>
            </a:stretch>
          </p:blipFill>
          <p:spPr>
            <a:xfrm>
              <a:off x="497375" y="1953050"/>
              <a:ext cx="1143586" cy="25855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10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gradient: multidimensional derivative</a:t>
            </a:r>
            <a:endParaRPr/>
          </a:p>
        </p:txBody>
      </p:sp>
      <p:grpSp>
        <p:nvGrpSpPr>
          <p:cNvPr id="113" name="Google Shape;113;p20"/>
          <p:cNvGrpSpPr/>
          <p:nvPr/>
        </p:nvGrpSpPr>
        <p:grpSpPr>
          <a:xfrm>
            <a:off x="168363" y="1459725"/>
            <a:ext cx="2706300" cy="2641300"/>
            <a:chOff x="168363" y="1459725"/>
            <a:chExt cx="2706300" cy="2641300"/>
          </a:xfrm>
        </p:grpSpPr>
        <p:pic>
          <p:nvPicPr>
            <p:cNvPr id="114" name="Google Shape;114;p20"/>
            <p:cNvPicPr preferRelativeResize="0"/>
            <p:nvPr/>
          </p:nvPicPr>
          <p:blipFill rotWithShape="1">
            <a:blip r:embed="rId3">
              <a:alphaModFix/>
            </a:blip>
            <a:srcRect l="6091"/>
            <a:stretch/>
          </p:blipFill>
          <p:spPr>
            <a:xfrm>
              <a:off x="528506" y="2517925"/>
              <a:ext cx="2123794" cy="1583100"/>
            </a:xfrm>
            <a:prstGeom prst="rect">
              <a:avLst/>
            </a:prstGeom>
            <a:noFill/>
            <a:ln>
              <a:noFill/>
            </a:ln>
          </p:spPr>
        </p:pic>
        <p:sp>
          <p:nvSpPr>
            <p:cNvPr id="115" name="Google Shape;115;p20"/>
            <p:cNvSpPr txBox="1"/>
            <p:nvPr/>
          </p:nvSpPr>
          <p:spPr>
            <a:xfrm>
              <a:off x="168363" y="1459725"/>
              <a:ext cx="2706300" cy="87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Derivative for 1D independent variable (slope)</a:t>
              </a:r>
              <a:endParaRPr sz="1600"/>
            </a:p>
          </p:txBody>
        </p:sp>
      </p:grpSp>
      <p:grpSp>
        <p:nvGrpSpPr>
          <p:cNvPr id="116" name="Google Shape;116;p20"/>
          <p:cNvGrpSpPr/>
          <p:nvPr/>
        </p:nvGrpSpPr>
        <p:grpSpPr>
          <a:xfrm>
            <a:off x="2874675" y="1459725"/>
            <a:ext cx="2941200" cy="2979260"/>
            <a:chOff x="2874675" y="1459725"/>
            <a:chExt cx="2941200" cy="2979260"/>
          </a:xfrm>
        </p:grpSpPr>
        <p:pic>
          <p:nvPicPr>
            <p:cNvPr id="117" name="Google Shape;117;p20"/>
            <p:cNvPicPr preferRelativeResize="0"/>
            <p:nvPr/>
          </p:nvPicPr>
          <p:blipFill>
            <a:blip r:embed="rId4">
              <a:alphaModFix/>
            </a:blip>
            <a:stretch>
              <a:fillRect/>
            </a:stretch>
          </p:blipFill>
          <p:spPr>
            <a:xfrm>
              <a:off x="2874675" y="2233075"/>
              <a:ext cx="2941200" cy="2205910"/>
            </a:xfrm>
            <a:prstGeom prst="rect">
              <a:avLst/>
            </a:prstGeom>
            <a:noFill/>
            <a:ln>
              <a:noFill/>
            </a:ln>
          </p:spPr>
        </p:pic>
        <p:sp>
          <p:nvSpPr>
            <p:cNvPr id="118" name="Google Shape;118;p20"/>
            <p:cNvSpPr txBox="1"/>
            <p:nvPr/>
          </p:nvSpPr>
          <p:spPr>
            <a:xfrm>
              <a:off x="2922525" y="1459725"/>
              <a:ext cx="2845500" cy="87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Derivative (gradient) for &gt;1D independent variable </a:t>
              </a:r>
              <a:br>
                <a:rPr lang="en" sz="1600"/>
              </a:br>
              <a:r>
                <a:rPr lang="en" sz="1600"/>
                <a:t>(slope + steepest direction)</a:t>
              </a:r>
              <a:endParaRPr sz="1600"/>
            </a:p>
          </p:txBody>
        </p:sp>
      </p:grpSp>
      <p:grpSp>
        <p:nvGrpSpPr>
          <p:cNvPr id="119" name="Google Shape;119;p20"/>
          <p:cNvGrpSpPr/>
          <p:nvPr/>
        </p:nvGrpSpPr>
        <p:grpSpPr>
          <a:xfrm>
            <a:off x="5950600" y="1404350"/>
            <a:ext cx="2950963" cy="3273900"/>
            <a:chOff x="5950600" y="1404350"/>
            <a:chExt cx="2950963" cy="3273900"/>
          </a:xfrm>
        </p:grpSpPr>
        <p:pic>
          <p:nvPicPr>
            <p:cNvPr id="120" name="Google Shape;120;p20" descr="\begin{align*}&#10;    \frac{\partial}{\partial \mathbf{v}} f(\mathbf{v}, ...) = \begin{bmatrix}&#10;           \frac{\partial}{\partial v_1} f(\mathbf{v}, ...) \\&#10;           \frac{\partial}{\partial v_2} f(\mathbf{v}, ...) \\&#10;           \vdots \\&#10;           \frac{\partial}{\partial v_n} f(\mathbf{v}, ...)&#10;         \end{bmatrix}&#10;\end{align*}"/>
            <p:cNvPicPr preferRelativeResize="0"/>
            <p:nvPr/>
          </p:nvPicPr>
          <p:blipFill>
            <a:blip r:embed="rId5">
              <a:alphaModFix/>
            </a:blip>
            <a:stretch>
              <a:fillRect/>
            </a:stretch>
          </p:blipFill>
          <p:spPr>
            <a:xfrm>
              <a:off x="6267485" y="2318588"/>
              <a:ext cx="2516875" cy="1345225"/>
            </a:xfrm>
            <a:prstGeom prst="rect">
              <a:avLst/>
            </a:prstGeom>
            <a:noFill/>
            <a:ln>
              <a:noFill/>
            </a:ln>
          </p:spPr>
        </p:pic>
        <p:sp>
          <p:nvSpPr>
            <p:cNvPr id="121" name="Google Shape;121;p20"/>
            <p:cNvSpPr txBox="1"/>
            <p:nvPr/>
          </p:nvSpPr>
          <p:spPr>
            <a:xfrm>
              <a:off x="6325475" y="1459720"/>
              <a:ext cx="2400900" cy="63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t>Derivative of function with respect to a vector</a:t>
              </a:r>
              <a:endParaRPr sz="1600"/>
            </a:p>
          </p:txBody>
        </p:sp>
        <p:sp>
          <p:nvSpPr>
            <p:cNvPr id="122" name="Google Shape;122;p20"/>
            <p:cNvSpPr txBox="1"/>
            <p:nvPr/>
          </p:nvSpPr>
          <p:spPr>
            <a:xfrm>
              <a:off x="6150263" y="3827588"/>
              <a:ext cx="2751300" cy="6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Interpretation</a:t>
              </a:r>
              <a:r>
                <a:rPr lang="en"/>
                <a:t>: </a:t>
              </a:r>
              <a:r>
                <a:rPr lang="en" i="1"/>
                <a:t>f</a:t>
              </a:r>
              <a:r>
                <a:rPr lang="en"/>
                <a:t> would increase most if </a:t>
              </a:r>
              <a:r>
                <a:rPr lang="en" b="1"/>
                <a:t>v</a:t>
              </a:r>
              <a:r>
                <a:rPr lang="en"/>
                <a:t> moved in this direction</a:t>
              </a:r>
              <a:endParaRPr/>
            </a:p>
          </p:txBody>
        </p:sp>
        <p:cxnSp>
          <p:nvCxnSpPr>
            <p:cNvPr id="123" name="Google Shape;123;p20"/>
            <p:cNvCxnSpPr/>
            <p:nvPr/>
          </p:nvCxnSpPr>
          <p:spPr>
            <a:xfrm flipH="1">
              <a:off x="5950600" y="1404350"/>
              <a:ext cx="17100" cy="32739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fade">
                                      <p:cBhvr>
                                        <p:cTn id="12" dur="10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animEffect transition="in" filter="fade">
                                      <p:cBhvr>
                                        <p:cTn id="17"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gradient: multidimensional derivative</a:t>
            </a:r>
            <a:endParaRPr/>
          </a:p>
        </p:txBody>
      </p:sp>
      <p:pic>
        <p:nvPicPr>
          <p:cNvPr id="129" name="Google Shape;129;p21"/>
          <p:cNvPicPr preferRelativeResize="0"/>
          <p:nvPr/>
        </p:nvPicPr>
        <p:blipFill rotWithShape="1">
          <a:blip r:embed="rId3">
            <a:alphaModFix/>
          </a:blip>
          <a:srcRect l="10385" t="5900" r="6329" b="5776"/>
          <a:stretch/>
        </p:blipFill>
        <p:spPr>
          <a:xfrm>
            <a:off x="803175" y="1591500"/>
            <a:ext cx="3999600" cy="3181325"/>
          </a:xfrm>
          <a:prstGeom prst="rect">
            <a:avLst/>
          </a:prstGeom>
          <a:noFill/>
          <a:ln>
            <a:noFill/>
          </a:ln>
        </p:spPr>
      </p:pic>
      <p:pic>
        <p:nvPicPr>
          <p:cNvPr id="130" name="Google Shape;130;p21" descr="w_1"/>
          <p:cNvPicPr preferRelativeResize="0"/>
          <p:nvPr/>
        </p:nvPicPr>
        <p:blipFill>
          <a:blip r:embed="rId4">
            <a:alphaModFix/>
          </a:blip>
          <a:stretch>
            <a:fillRect/>
          </a:stretch>
        </p:blipFill>
        <p:spPr>
          <a:xfrm>
            <a:off x="2599275" y="4772825"/>
            <a:ext cx="407400" cy="258550"/>
          </a:xfrm>
          <a:prstGeom prst="rect">
            <a:avLst/>
          </a:prstGeom>
          <a:noFill/>
          <a:ln>
            <a:noFill/>
          </a:ln>
        </p:spPr>
      </p:pic>
      <p:pic>
        <p:nvPicPr>
          <p:cNvPr id="131" name="Google Shape;131;p21" descr="w_2"/>
          <p:cNvPicPr preferRelativeResize="0"/>
          <p:nvPr/>
        </p:nvPicPr>
        <p:blipFill>
          <a:blip r:embed="rId5">
            <a:alphaModFix/>
          </a:blip>
          <a:stretch>
            <a:fillRect/>
          </a:stretch>
        </p:blipFill>
        <p:spPr>
          <a:xfrm>
            <a:off x="256025" y="2971875"/>
            <a:ext cx="415247" cy="258550"/>
          </a:xfrm>
          <a:prstGeom prst="rect">
            <a:avLst/>
          </a:prstGeom>
          <a:noFill/>
          <a:ln>
            <a:noFill/>
          </a:ln>
        </p:spPr>
      </p:pic>
      <p:pic>
        <p:nvPicPr>
          <p:cNvPr id="132" name="Google Shape;132;p21" descr="\mathcal{L}(\mathbf{X}, \mathbf{y}, \mathbf{w})"/>
          <p:cNvPicPr preferRelativeResize="0"/>
          <p:nvPr/>
        </p:nvPicPr>
        <p:blipFill>
          <a:blip r:embed="rId6">
            <a:alphaModFix/>
          </a:blip>
          <a:stretch>
            <a:fillRect/>
          </a:stretch>
        </p:blipFill>
        <p:spPr>
          <a:xfrm>
            <a:off x="2091463" y="1269775"/>
            <a:ext cx="1423025" cy="321725"/>
          </a:xfrm>
          <a:prstGeom prst="rect">
            <a:avLst/>
          </a:prstGeom>
          <a:noFill/>
          <a:ln>
            <a:noFill/>
          </a:ln>
        </p:spPr>
      </p:pic>
      <p:cxnSp>
        <p:nvCxnSpPr>
          <p:cNvPr id="133" name="Google Shape;133;p21"/>
          <p:cNvCxnSpPr/>
          <p:nvPr/>
        </p:nvCxnSpPr>
        <p:spPr>
          <a:xfrm rot="10800000" flipH="1">
            <a:off x="5695150" y="1591500"/>
            <a:ext cx="673500" cy="746400"/>
          </a:xfrm>
          <a:prstGeom prst="straightConnector1">
            <a:avLst/>
          </a:prstGeom>
          <a:noFill/>
          <a:ln w="28575" cap="flat" cmpd="sng">
            <a:solidFill>
              <a:srgbClr val="CC0000"/>
            </a:solidFill>
            <a:prstDash val="solid"/>
            <a:round/>
            <a:headEnd type="none" w="med" len="med"/>
            <a:tailEnd type="triangle" w="med" len="med"/>
          </a:ln>
        </p:spPr>
      </p:cxnSp>
      <p:pic>
        <p:nvPicPr>
          <p:cNvPr id="134" name="Google Shape;134;p21" descr="\frac{\partial}{\partial \mathbf{w}} \mathcal{L}(\mathbf{X}, \mathbf{y}, \mathbf{w})"/>
          <p:cNvPicPr preferRelativeResize="0"/>
          <p:nvPr/>
        </p:nvPicPr>
        <p:blipFill>
          <a:blip r:embed="rId7">
            <a:alphaModFix/>
          </a:blip>
          <a:stretch>
            <a:fillRect/>
          </a:stretch>
        </p:blipFill>
        <p:spPr>
          <a:xfrm>
            <a:off x="6725625" y="1626725"/>
            <a:ext cx="1906375" cy="675950"/>
          </a:xfrm>
          <a:prstGeom prst="rect">
            <a:avLst/>
          </a:prstGeom>
          <a:noFill/>
          <a:ln>
            <a:noFill/>
          </a:ln>
        </p:spPr>
      </p:pic>
      <p:grpSp>
        <p:nvGrpSpPr>
          <p:cNvPr id="135" name="Google Shape;135;p21"/>
          <p:cNvGrpSpPr/>
          <p:nvPr/>
        </p:nvGrpSpPr>
        <p:grpSpPr>
          <a:xfrm>
            <a:off x="5045263" y="1591500"/>
            <a:ext cx="1250188" cy="1544325"/>
            <a:chOff x="5045263" y="1591500"/>
            <a:chExt cx="1250188" cy="1544325"/>
          </a:xfrm>
        </p:grpSpPr>
        <p:pic>
          <p:nvPicPr>
            <p:cNvPr id="136" name="Google Shape;136;p21" descr="\frac{\partial \mathcal{L}}{\partial w_1}"/>
            <p:cNvPicPr preferRelativeResize="0"/>
            <p:nvPr/>
          </p:nvPicPr>
          <p:blipFill>
            <a:blip r:embed="rId8">
              <a:alphaModFix/>
            </a:blip>
            <a:stretch>
              <a:fillRect/>
            </a:stretch>
          </p:blipFill>
          <p:spPr>
            <a:xfrm>
              <a:off x="5824275" y="2571757"/>
              <a:ext cx="415250" cy="564068"/>
            </a:xfrm>
            <a:prstGeom prst="rect">
              <a:avLst/>
            </a:prstGeom>
            <a:noFill/>
            <a:ln>
              <a:noFill/>
            </a:ln>
          </p:spPr>
        </p:pic>
        <p:pic>
          <p:nvPicPr>
            <p:cNvPr id="137" name="Google Shape;137;p21" descr="\frac{\partial \mathcal{L}}{\partial w_2}"/>
            <p:cNvPicPr preferRelativeResize="0"/>
            <p:nvPr/>
          </p:nvPicPr>
          <p:blipFill>
            <a:blip r:embed="rId9">
              <a:alphaModFix/>
            </a:blip>
            <a:stretch>
              <a:fillRect/>
            </a:stretch>
          </p:blipFill>
          <p:spPr>
            <a:xfrm>
              <a:off x="5045263" y="1687992"/>
              <a:ext cx="407400" cy="553408"/>
            </a:xfrm>
            <a:prstGeom prst="rect">
              <a:avLst/>
            </a:prstGeom>
            <a:noFill/>
            <a:ln>
              <a:noFill/>
            </a:ln>
          </p:spPr>
        </p:pic>
        <p:sp>
          <p:nvSpPr>
            <p:cNvPr id="138" name="Google Shape;138;p21"/>
            <p:cNvSpPr/>
            <p:nvPr/>
          </p:nvSpPr>
          <p:spPr>
            <a:xfrm>
              <a:off x="5508575" y="1591500"/>
              <a:ext cx="118200" cy="746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rot="-5400000">
              <a:off x="5936200" y="2154675"/>
              <a:ext cx="118200" cy="600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21"/>
          <p:cNvSpPr txBox="1"/>
          <p:nvPr/>
        </p:nvSpPr>
        <p:spPr>
          <a:xfrm>
            <a:off x="4946825" y="3893925"/>
            <a:ext cx="1761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Steepest ascent</a:t>
            </a:r>
            <a:endParaRPr sz="1600"/>
          </a:p>
        </p:txBody>
      </p:sp>
      <p:grpSp>
        <p:nvGrpSpPr>
          <p:cNvPr id="141" name="Google Shape;141;p21"/>
          <p:cNvGrpSpPr/>
          <p:nvPr/>
        </p:nvGrpSpPr>
        <p:grpSpPr>
          <a:xfrm>
            <a:off x="4946821" y="3462825"/>
            <a:ext cx="1859700" cy="431100"/>
            <a:chOff x="4946821" y="3462825"/>
            <a:chExt cx="1859700" cy="431100"/>
          </a:xfrm>
        </p:grpSpPr>
        <p:sp>
          <p:nvSpPr>
            <p:cNvPr id="142" name="Google Shape;142;p21"/>
            <p:cNvSpPr txBox="1"/>
            <p:nvPr/>
          </p:nvSpPr>
          <p:spPr>
            <a:xfrm>
              <a:off x="4946821" y="3462825"/>
              <a:ext cx="1859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Direction of       :</a:t>
              </a:r>
              <a:endParaRPr sz="1600" b="1"/>
            </a:p>
          </p:txBody>
        </p:sp>
        <p:cxnSp>
          <p:nvCxnSpPr>
            <p:cNvPr id="143" name="Google Shape;143;p21"/>
            <p:cNvCxnSpPr/>
            <p:nvPr/>
          </p:nvCxnSpPr>
          <p:spPr>
            <a:xfrm rot="10800000" flipH="1">
              <a:off x="6230625" y="3516075"/>
              <a:ext cx="308400" cy="324600"/>
            </a:xfrm>
            <a:prstGeom prst="straightConnector1">
              <a:avLst/>
            </a:prstGeom>
            <a:noFill/>
            <a:ln w="19050" cap="flat" cmpd="sng">
              <a:solidFill>
                <a:srgbClr val="CC0000"/>
              </a:solidFill>
              <a:prstDash val="solid"/>
              <a:round/>
              <a:headEnd type="none" w="med" len="med"/>
              <a:tailEnd type="triangle" w="med" len="med"/>
            </a:ln>
          </p:spPr>
        </p:cxnSp>
      </p:grpSp>
      <p:sp>
        <p:nvSpPr>
          <p:cNvPr id="144" name="Google Shape;144;p21"/>
          <p:cNvSpPr txBox="1"/>
          <p:nvPr/>
        </p:nvSpPr>
        <p:spPr>
          <a:xfrm>
            <a:off x="7351125" y="3893925"/>
            <a:ext cx="1383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Slope</a:t>
            </a:r>
            <a:endParaRPr sz="1600"/>
          </a:p>
        </p:txBody>
      </p:sp>
      <p:grpSp>
        <p:nvGrpSpPr>
          <p:cNvPr id="145" name="Google Shape;145;p21"/>
          <p:cNvGrpSpPr/>
          <p:nvPr/>
        </p:nvGrpSpPr>
        <p:grpSpPr>
          <a:xfrm>
            <a:off x="7351124" y="3462825"/>
            <a:ext cx="1422900" cy="431100"/>
            <a:chOff x="7351124" y="3462825"/>
            <a:chExt cx="1422900" cy="431100"/>
          </a:xfrm>
        </p:grpSpPr>
        <p:sp>
          <p:nvSpPr>
            <p:cNvPr id="146" name="Google Shape;146;p21"/>
            <p:cNvSpPr txBox="1"/>
            <p:nvPr/>
          </p:nvSpPr>
          <p:spPr>
            <a:xfrm>
              <a:off x="7351124" y="3462825"/>
              <a:ext cx="1422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t>Size of       :</a:t>
              </a:r>
              <a:endParaRPr sz="1600" b="1"/>
            </a:p>
          </p:txBody>
        </p:sp>
        <p:cxnSp>
          <p:nvCxnSpPr>
            <p:cNvPr id="147" name="Google Shape;147;p21"/>
            <p:cNvCxnSpPr/>
            <p:nvPr/>
          </p:nvCxnSpPr>
          <p:spPr>
            <a:xfrm rot="10800000" flipH="1">
              <a:off x="8159725" y="3516075"/>
              <a:ext cx="308400" cy="324600"/>
            </a:xfrm>
            <a:prstGeom prst="straightConnector1">
              <a:avLst/>
            </a:prstGeom>
            <a:noFill/>
            <a:ln w="19050" cap="flat" cmpd="sng">
              <a:solidFill>
                <a:srgbClr val="CC0000"/>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1000"/>
                                        <p:tgtEl>
                                          <p:spTgt spid="1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0"/>
                                        </p:tgtEl>
                                        <p:attrNameLst>
                                          <p:attrName>style.visibility</p:attrName>
                                        </p:attrNameLst>
                                      </p:cBhvr>
                                      <p:to>
                                        <p:strVal val="visible"/>
                                      </p:to>
                                    </p:set>
                                    <p:animEffect transition="in" filter="fade">
                                      <p:cBhvr>
                                        <p:cTn id="15" dur="1000"/>
                                        <p:tgtEl>
                                          <p:spTgt spid="1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4"/>
                                        </p:tgtEl>
                                        <p:attrNameLst>
                                          <p:attrName>style.visibility</p:attrName>
                                        </p:attrNameLst>
                                      </p:cBhvr>
                                      <p:to>
                                        <p:strVal val="visible"/>
                                      </p:to>
                                    </p:set>
                                    <p:animEffect transition="in" filter="fade">
                                      <p:cBhvr>
                                        <p:cTn id="20"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1859</Words>
  <Application>Microsoft Office PowerPoint</Application>
  <PresentationFormat>On-screen Show (16:9)</PresentationFormat>
  <Paragraphs>179</Paragraphs>
  <Slides>39</Slides>
  <Notes>39</Notes>
  <HiddenSlides>1</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39</vt:i4>
      </vt:variant>
    </vt:vector>
  </HeadingPairs>
  <TitlesOfParts>
    <vt:vector size="41" baseType="lpstr">
      <vt:lpstr>Arial</vt:lpstr>
      <vt:lpstr>Simple Light</vt:lpstr>
      <vt:lpstr>W06D3</vt:lpstr>
      <vt:lpstr>Outline for today</vt:lpstr>
      <vt:lpstr>Issues and challenges in ML</vt:lpstr>
      <vt:lpstr>Machine learning at its worst</vt:lpstr>
      <vt:lpstr>Optimization</vt:lpstr>
      <vt:lpstr>Models, parameters, and loss functions</vt:lpstr>
      <vt:lpstr>Loss landscapes</vt:lpstr>
      <vt:lpstr>The gradient: multidimensional derivative</vt:lpstr>
      <vt:lpstr>The gradient: multidimensional derivative</vt:lpstr>
      <vt:lpstr>Making the gradient = 0</vt:lpstr>
      <vt:lpstr>Making the gradient = 0</vt:lpstr>
      <vt:lpstr>Gradient descent: going downhill</vt:lpstr>
      <vt:lpstr>Gradient descent</vt:lpstr>
      <vt:lpstr>Gradient descent algorithm </vt:lpstr>
      <vt:lpstr>Gradient descent decisions</vt:lpstr>
      <vt:lpstr>Gradient descent algorithm</vt:lpstr>
      <vt:lpstr>Effect of the learning rate</vt:lpstr>
      <vt:lpstr>Stochastic gradient descent</vt:lpstr>
      <vt:lpstr>Stochastic gradient descent</vt:lpstr>
      <vt:lpstr>Stochastic gradient descent</vt:lpstr>
      <vt:lpstr>Stochastic gradient descent: escaping bad minima</vt:lpstr>
      <vt:lpstr>Stochastic gradient descent algorithm</vt:lpstr>
      <vt:lpstr>Mini-batch gradient descent</vt:lpstr>
      <vt:lpstr>Mini-batch gradient descent</vt:lpstr>
      <vt:lpstr>Mini-batch gradient descent algorithm</vt:lpstr>
      <vt:lpstr>Effect of the batch size</vt:lpstr>
      <vt:lpstr>Regularization</vt:lpstr>
      <vt:lpstr>Overfitting</vt:lpstr>
      <vt:lpstr>Overfitting</vt:lpstr>
      <vt:lpstr>Overfitting and model complexity</vt:lpstr>
      <vt:lpstr>What is model complexity?</vt:lpstr>
      <vt:lpstr>Combating overfitting</vt:lpstr>
      <vt:lpstr>Regularization</vt:lpstr>
      <vt:lpstr>Ridge regression</vt:lpstr>
      <vt:lpstr>Lasso regression</vt:lpstr>
      <vt:lpstr>Ridge vs. Lasso</vt:lpstr>
      <vt:lpstr>Regularization</vt:lpstr>
      <vt:lpstr>Elastic net regression</vt:lpstr>
      <vt:lpstr>Picking λ</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W06D3</dc:title>
  <cp:lastModifiedBy>Eng, Jeremy</cp:lastModifiedBy>
  <cp:revision>7</cp:revision>
  <dcterms:modified xsi:type="dcterms:W3CDTF">2023-03-15T14:49:05Z</dcterms:modified>
</cp:coreProperties>
</file>